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16"/>
  </p:notesMasterIdLst>
  <p:sldIdLst>
    <p:sldId id="459" r:id="rId2"/>
    <p:sldId id="461" r:id="rId3"/>
    <p:sldId id="473" r:id="rId4"/>
    <p:sldId id="474" r:id="rId5"/>
    <p:sldId id="475" r:id="rId6"/>
    <p:sldId id="470" r:id="rId7"/>
    <p:sldId id="462" r:id="rId8"/>
    <p:sldId id="471" r:id="rId9"/>
    <p:sldId id="468" r:id="rId10"/>
    <p:sldId id="467" r:id="rId11"/>
    <p:sldId id="476" r:id="rId12"/>
    <p:sldId id="469" r:id="rId13"/>
    <p:sldId id="466" r:id="rId14"/>
    <p:sldId id="47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F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47" autoAdjust="0"/>
    <p:restoredTop sz="79641" autoAdjust="0"/>
  </p:normalViewPr>
  <p:slideViewPr>
    <p:cSldViewPr>
      <p:cViewPr varScale="1">
        <p:scale>
          <a:sx n="115" d="100"/>
          <a:sy n="115" d="100"/>
        </p:scale>
        <p:origin x="1064" y="200"/>
      </p:cViewPr>
      <p:guideLst>
        <p:guide orient="horz" pos="2160"/>
        <p:guide pos="2880"/>
      </p:guideLst>
    </p:cSldViewPr>
  </p:slideViewPr>
  <p:notesTextViewPr>
    <p:cViewPr>
      <p:scale>
        <a:sx n="100" d="100"/>
        <a:sy n="100" d="100"/>
      </p:scale>
      <p:origin x="0" y="0"/>
    </p:cViewPr>
  </p:notesTextViewPr>
  <p:notesViewPr>
    <p:cSldViewPr>
      <p:cViewPr varScale="1">
        <p:scale>
          <a:sx n="50" d="100"/>
          <a:sy n="50" d="100"/>
        </p:scale>
        <p:origin x="-26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16DE52-B062-491B-A4AC-3BD09CCD9191}" type="datetimeFigureOut">
              <a:rPr lang="en-US" smtClean="0"/>
              <a:t>2/19/25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1751BB-FEF3-4E5A-9397-C7AD9B2E92F4}" type="slidenum">
              <a:rPr lang="en-US" smtClean="0"/>
              <a:t>‹#›</a:t>
            </a:fld>
            <a:endParaRPr lang="en-US"/>
          </a:p>
        </p:txBody>
      </p:sp>
    </p:spTree>
    <p:extLst>
      <p:ext uri="{BB962C8B-B14F-4D97-AF65-F5344CB8AC3E}">
        <p14:creationId xmlns:p14="http://schemas.microsoft.com/office/powerpoint/2010/main" val="703993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From…</a:t>
            </a:r>
          </a:p>
          <a:p>
            <a:r>
              <a:rPr lang="en-US" dirty="0"/>
              <a:t>I have been invited today to share research from my areas of expertise, homelessness and housing insecurity, and highlight emerging research on the impacts of Just Cause Eviction policies across the U.S. </a:t>
            </a:r>
          </a:p>
          <a:p>
            <a:endParaRPr lang="en-US" dirty="0"/>
          </a:p>
        </p:txBody>
      </p:sp>
      <p:sp>
        <p:nvSpPr>
          <p:cNvPr id="4" name="Slide Number Placeholder 3"/>
          <p:cNvSpPr>
            <a:spLocks noGrp="1"/>
          </p:cNvSpPr>
          <p:nvPr>
            <p:ph type="sldNum" sz="quarter" idx="5"/>
          </p:nvPr>
        </p:nvSpPr>
        <p:spPr/>
        <p:txBody>
          <a:bodyPr/>
          <a:lstStyle/>
          <a:p>
            <a:fld id="{261751BB-FEF3-4E5A-9397-C7AD9B2E92F4}" type="slidenum">
              <a:rPr lang="en-US" smtClean="0"/>
              <a:t>1</a:t>
            </a:fld>
            <a:endParaRPr lang="en-US"/>
          </a:p>
        </p:txBody>
      </p:sp>
    </p:spTree>
    <p:extLst>
      <p:ext uri="{BB962C8B-B14F-4D97-AF65-F5344CB8AC3E}">
        <p14:creationId xmlns:p14="http://schemas.microsoft.com/office/powerpoint/2010/main" val="2039520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latin typeface="Times New Roman" panose="02020603050405020304" pitchFamily="18" charset="0"/>
                <a:ea typeface="Times New Roman" panose="02020603050405020304" pitchFamily="18" charset="0"/>
              </a:rPr>
              <a:t>Later data (passed in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latin typeface="Times New Roman" panose="02020603050405020304" pitchFamily="18" charset="0"/>
                <a:ea typeface="Times New Roman" panose="02020603050405020304" pitchFamily="18" charset="0"/>
              </a:rPr>
              <a:t>We find that permits did not decline in California and Oregon counties relative to the changes occurring in surrounding states. </a:t>
            </a:r>
            <a:r>
              <a:rPr lang="en-US" sz="1200" dirty="0">
                <a:effectLst/>
                <a:latin typeface="Times New Roman" panose="02020603050405020304" pitchFamily="18" charset="0"/>
                <a:ea typeface="Times New Roman" panose="02020603050405020304" pitchFamily="18" charset="0"/>
              </a:rPr>
              <a:t>In fact, the data show an increase in permits by 41 per 100,000 residents after the legislation passed relative to the comparison counties, though this result was not statistically significant.  </a:t>
            </a:r>
          </a:p>
          <a:p>
            <a:r>
              <a:rPr lang="en-US" dirty="0"/>
              <a:t>(</a:t>
            </a:r>
            <a:r>
              <a:rPr lang="en-US" sz="1200" dirty="0">
                <a:effectLst/>
                <a:latin typeface="Times New Roman" panose="02020603050405020304" pitchFamily="18" charset="0"/>
                <a:ea typeface="Times New Roman" panose="02020603050405020304" pitchFamily="18" charset="0"/>
              </a:rPr>
              <a:t>Washington, Nevada, Idaho and Arizona. )</a:t>
            </a:r>
            <a:endParaRPr lang="en-US" dirty="0"/>
          </a:p>
          <a:p>
            <a:r>
              <a:rPr lang="en-US" sz="1200" dirty="0">
                <a:effectLst/>
                <a:latin typeface="Times New Roman" panose="02020603050405020304" pitchFamily="18" charset="0"/>
                <a:ea typeface="Times New Roman" panose="02020603050405020304" pitchFamily="18" charset="0"/>
              </a:rPr>
              <a:t>Like NH findings, this again suggests that </a:t>
            </a:r>
            <a:r>
              <a:rPr lang="en-US" sz="1200" i="1" dirty="0">
                <a:effectLst/>
                <a:latin typeface="Times New Roman" panose="02020603050405020304" pitchFamily="18" charset="0"/>
                <a:ea typeface="Times New Roman" panose="02020603050405020304" pitchFamily="18" charset="0"/>
              </a:rPr>
              <a:t>there is no evidence that Good- or Just- Cause legislation leads to lower rates of development where it is enacted. </a:t>
            </a:r>
            <a:endParaRPr lang="en-US" dirty="0"/>
          </a:p>
        </p:txBody>
      </p:sp>
      <p:sp>
        <p:nvSpPr>
          <p:cNvPr id="4" name="Slide Number Placeholder 3"/>
          <p:cNvSpPr>
            <a:spLocks noGrp="1"/>
          </p:cNvSpPr>
          <p:nvPr>
            <p:ph type="sldNum" sz="quarter" idx="5"/>
          </p:nvPr>
        </p:nvSpPr>
        <p:spPr/>
        <p:txBody>
          <a:bodyPr/>
          <a:lstStyle/>
          <a:p>
            <a:fld id="{261751BB-FEF3-4E5A-9397-C7AD9B2E92F4}" type="slidenum">
              <a:rPr lang="en-US" smtClean="0"/>
              <a:t>10</a:t>
            </a:fld>
            <a:endParaRPr lang="en-US"/>
          </a:p>
        </p:txBody>
      </p:sp>
    </p:spTree>
    <p:extLst>
      <p:ext uri="{BB962C8B-B14F-4D97-AF65-F5344CB8AC3E}">
        <p14:creationId xmlns:p14="http://schemas.microsoft.com/office/powerpoint/2010/main" val="3374452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Since it is a working paper not yet published in a peer reviewed article, the authors have worked to bolster the </a:t>
            </a:r>
            <a:r>
              <a:rPr lang="en-US" sz="1800" dirty="0" err="1">
                <a:effectLst/>
                <a:latin typeface="Times New Roman" panose="02020603050405020304" pitchFamily="18" charset="0"/>
                <a:ea typeface="Times New Roman" panose="02020603050405020304" pitchFamily="18" charset="0"/>
              </a:rPr>
              <a:t>legitmicy</a:t>
            </a:r>
            <a:r>
              <a:rPr lang="en-US" sz="1800" dirty="0">
                <a:effectLst/>
                <a:latin typeface="Times New Roman" panose="02020603050405020304" pitchFamily="18" charset="0"/>
                <a:ea typeface="Times New Roman" panose="02020603050405020304" pitchFamily="18" charset="0"/>
              </a:rPr>
              <a:t> and disseminate the findings by sharing with colleagues and getting signatories – so that the work can be immediately useful to policymakers across Maryland, Connecticut, and here in RI considering this type of policy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Research is ongoing on a variety of channels including exploring Good Cause’s impact on types of permits (i.e. multi-family versus single family), evaluating the impact of other states’ passage of Good Cause legislation, examining data at the municipal level, and including additional controls to the statistical model.  </a:t>
            </a:r>
          </a:p>
          <a:p>
            <a:endParaRPr lang="en-US" dirty="0"/>
          </a:p>
        </p:txBody>
      </p:sp>
      <p:sp>
        <p:nvSpPr>
          <p:cNvPr id="4" name="Slide Number Placeholder 3"/>
          <p:cNvSpPr>
            <a:spLocks noGrp="1"/>
          </p:cNvSpPr>
          <p:nvPr>
            <p:ph type="sldNum" sz="quarter" idx="5"/>
          </p:nvPr>
        </p:nvSpPr>
        <p:spPr/>
        <p:txBody>
          <a:bodyPr/>
          <a:lstStyle/>
          <a:p>
            <a:fld id="{261751BB-FEF3-4E5A-9397-C7AD9B2E92F4}" type="slidenum">
              <a:rPr lang="en-US" smtClean="0"/>
              <a:t>12</a:t>
            </a:fld>
            <a:endParaRPr lang="en-US"/>
          </a:p>
        </p:txBody>
      </p:sp>
    </p:spTree>
    <p:extLst>
      <p:ext uri="{BB962C8B-B14F-4D97-AF65-F5344CB8AC3E}">
        <p14:creationId xmlns:p14="http://schemas.microsoft.com/office/powerpoint/2010/main" val="2570605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(e.g., health disparities, ballooning costs of emergency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My goal – share the emerging research of my colleagues and underscore the importance of this work to addressing the homelessness crisis, an area of my own research, and a priority that is too often disconnected from our conversations about housing)</a:t>
            </a:r>
          </a:p>
          <a:p>
            <a:endParaRPr lang="en-US" dirty="0"/>
          </a:p>
        </p:txBody>
      </p:sp>
      <p:sp>
        <p:nvSpPr>
          <p:cNvPr id="4" name="Slide Number Placeholder 3"/>
          <p:cNvSpPr>
            <a:spLocks noGrp="1"/>
          </p:cNvSpPr>
          <p:nvPr>
            <p:ph type="sldNum" sz="quarter" idx="5"/>
          </p:nvPr>
        </p:nvSpPr>
        <p:spPr/>
        <p:txBody>
          <a:bodyPr/>
          <a:lstStyle/>
          <a:p>
            <a:fld id="{261751BB-FEF3-4E5A-9397-C7AD9B2E92F4}" type="slidenum">
              <a:rPr lang="en-US" smtClean="0"/>
              <a:t>13</a:t>
            </a:fld>
            <a:endParaRPr lang="en-US"/>
          </a:p>
        </p:txBody>
      </p:sp>
    </p:spTree>
    <p:extLst>
      <p:ext uri="{BB962C8B-B14F-4D97-AF65-F5344CB8AC3E}">
        <p14:creationId xmlns:p14="http://schemas.microsoft.com/office/powerpoint/2010/main" val="2742105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12D58-5E21-0CB2-AFAA-D4D7B3D819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76772B-F671-8CA2-338B-F23BB90036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699552-46A0-150C-28C6-F640B9E0FB39}"/>
              </a:ext>
            </a:extLst>
          </p:cNvPr>
          <p:cNvSpPr>
            <a:spLocks noGrp="1"/>
          </p:cNvSpPr>
          <p:nvPr>
            <p:ph type="body" idx="1"/>
          </p:nvPr>
        </p:nvSpPr>
        <p:spPr/>
        <p:txBody>
          <a:bodyPr/>
          <a:lstStyle/>
          <a:p>
            <a:r>
              <a:rPr lang="en-US" dirty="0"/>
              <a:t>https://</a:t>
            </a:r>
            <a:r>
              <a:rPr lang="en-US" dirty="0" err="1"/>
              <a:t>rentersunitedmaryland.org</a:t>
            </a:r>
            <a:r>
              <a:rPr lang="en-US" dirty="0"/>
              <a:t>/researchers-find-good-cause-eviction-legislation-keeps-families-in-homes-without-reducing-housing-supply/</a:t>
            </a:r>
          </a:p>
        </p:txBody>
      </p:sp>
      <p:sp>
        <p:nvSpPr>
          <p:cNvPr id="4" name="Slide Number Placeholder 3">
            <a:extLst>
              <a:ext uri="{FF2B5EF4-FFF2-40B4-BE49-F238E27FC236}">
                <a16:creationId xmlns:a16="http://schemas.microsoft.com/office/drawing/2014/main" id="{8835344F-A984-C70D-48CF-21F84D793C44}"/>
              </a:ext>
            </a:extLst>
          </p:cNvPr>
          <p:cNvSpPr>
            <a:spLocks noGrp="1"/>
          </p:cNvSpPr>
          <p:nvPr>
            <p:ph type="sldNum" sz="quarter" idx="5"/>
          </p:nvPr>
        </p:nvSpPr>
        <p:spPr/>
        <p:txBody>
          <a:bodyPr/>
          <a:lstStyle/>
          <a:p>
            <a:fld id="{261751BB-FEF3-4E5A-9397-C7AD9B2E92F4}" type="slidenum">
              <a:rPr lang="en-US" smtClean="0"/>
              <a:t>14</a:t>
            </a:fld>
            <a:endParaRPr lang="en-US"/>
          </a:p>
        </p:txBody>
      </p:sp>
    </p:spTree>
    <p:extLst>
      <p:ext uri="{BB962C8B-B14F-4D97-AF65-F5344CB8AC3E}">
        <p14:creationId xmlns:p14="http://schemas.microsoft.com/office/powerpoint/2010/main" val="1524828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1751BB-FEF3-4E5A-9397-C7AD9B2E92F4}" type="slidenum">
              <a:rPr lang="en-US" smtClean="0"/>
              <a:t>2</a:t>
            </a:fld>
            <a:endParaRPr lang="en-US"/>
          </a:p>
        </p:txBody>
      </p:sp>
    </p:spTree>
    <p:extLst>
      <p:ext uri="{BB962C8B-B14F-4D97-AF65-F5344CB8AC3E}">
        <p14:creationId xmlns:p14="http://schemas.microsoft.com/office/powerpoint/2010/main" val="3797805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believe you’ve had presentations  (RIPEC) on the overall status of housing affordability and availability in the state and metro area, but I want to zero in on the bottom of that spectrum of housing unaffordability – homelessness. Too often, homelessness is discussed separately from housing, but research in social sciences, economics, and public health are increasingly drawing data-driven connections between homelessness and housing policy to inform public policy.</a:t>
            </a:r>
          </a:p>
          <a:p>
            <a:endParaRPr lang="en-US" dirty="0"/>
          </a:p>
          <a:p>
            <a:r>
              <a:rPr lang="en-US" dirty="0"/>
              <a:t>What does homelessness look like in the state? Since 2019, the number of people experiencing homelessness on a given night in Rhode Island has doubled, now at nearly 2500 individuals, including more than 500 people staying unsheltered, outside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 the same time, rents in the region are increasing at unprecedented rates. Just last month, analysts at Redfin named Providence the least affordable metro area in the United States (Redfin: Worley &amp; Bokhari, 2025, based on the difference between median income required for rent and the median renter income) – beating out Miami and New York.</a:t>
            </a:r>
          </a:p>
          <a:p>
            <a:endParaRPr lang="en-US" dirty="0"/>
          </a:p>
          <a:p>
            <a:r>
              <a:rPr lang="en-US" dirty="0"/>
              <a:t>https://</a:t>
            </a:r>
            <a:r>
              <a:rPr lang="en-US" dirty="0" err="1"/>
              <a:t>www.redfin.com</a:t>
            </a:r>
            <a:r>
              <a:rPr lang="en-US" dirty="0"/>
              <a:t>/news/rent-affordability-2025/</a:t>
            </a:r>
          </a:p>
        </p:txBody>
      </p:sp>
      <p:sp>
        <p:nvSpPr>
          <p:cNvPr id="4" name="Slide Number Placeholder 3"/>
          <p:cNvSpPr>
            <a:spLocks noGrp="1"/>
          </p:cNvSpPr>
          <p:nvPr>
            <p:ph type="sldNum" sz="quarter" idx="5"/>
          </p:nvPr>
        </p:nvSpPr>
        <p:spPr/>
        <p:txBody>
          <a:bodyPr/>
          <a:lstStyle/>
          <a:p>
            <a:fld id="{261751BB-FEF3-4E5A-9397-C7AD9B2E92F4}" type="slidenum">
              <a:rPr lang="en-US" smtClean="0"/>
              <a:t>3</a:t>
            </a:fld>
            <a:endParaRPr lang="en-US"/>
          </a:p>
        </p:txBody>
      </p:sp>
    </p:spTree>
    <p:extLst>
      <p:ext uri="{BB962C8B-B14F-4D97-AF65-F5344CB8AC3E}">
        <p14:creationId xmlns:p14="http://schemas.microsoft.com/office/powerpoint/2010/main" val="2587312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FFFFFF"/>
                </a:solidFill>
                <a:effectLst/>
                <a:latin typeface="Open Sans" panose="020B0606030504020204" pitchFamily="34" charset="0"/>
              </a:rPr>
              <a:t>Gregg Colburn – a colleague of mine, associate professor of real estate at the University of Washington, along with help of data scientist, </a:t>
            </a:r>
            <a:r>
              <a:rPr lang="en-US" b="0" i="0" u="none" strike="noStrike" dirty="0">
                <a:solidFill>
                  <a:srgbClr val="FFFFFF"/>
                </a:solidFill>
                <a:effectLst/>
                <a:latin typeface="Open Sans" panose="020F0502020204030204" pitchFamily="34" charset="0"/>
              </a:rPr>
              <a:t>illustrates how absolute rent levels and rental vacancy rates are associated with regional rates of homelessness. Many other common explanations—drug use, mental illness, poverty, or local political context—fail to account for regional variation</a:t>
            </a:r>
            <a:endParaRPr lang="en-US" dirty="0"/>
          </a:p>
          <a:p>
            <a:endParaRPr lang="en-US" dirty="0"/>
          </a:p>
          <a:p>
            <a:r>
              <a:rPr lang="en-US" dirty="0"/>
              <a:t>This book lays out the research powerfully for a policy audience, yet decades of research has found the same thing). </a:t>
            </a:r>
          </a:p>
          <a:p>
            <a:endParaRPr lang="en-US" dirty="0"/>
          </a:p>
          <a:p>
            <a:r>
              <a:rPr lang="en-US" dirty="0"/>
              <a:t>I share this to set the stage for the research on </a:t>
            </a:r>
          </a:p>
        </p:txBody>
      </p:sp>
      <p:sp>
        <p:nvSpPr>
          <p:cNvPr id="4" name="Slide Number Placeholder 3"/>
          <p:cNvSpPr>
            <a:spLocks noGrp="1"/>
          </p:cNvSpPr>
          <p:nvPr>
            <p:ph type="sldNum" sz="quarter" idx="5"/>
          </p:nvPr>
        </p:nvSpPr>
        <p:spPr/>
        <p:txBody>
          <a:bodyPr/>
          <a:lstStyle/>
          <a:p>
            <a:fld id="{261751BB-FEF3-4E5A-9397-C7AD9B2E92F4}" type="slidenum">
              <a:rPr lang="en-US" smtClean="0"/>
              <a:t>4</a:t>
            </a:fld>
            <a:endParaRPr lang="en-US"/>
          </a:p>
        </p:txBody>
      </p:sp>
    </p:spTree>
    <p:extLst>
      <p:ext uri="{BB962C8B-B14F-4D97-AF65-F5344CB8AC3E}">
        <p14:creationId xmlns:p14="http://schemas.microsoft.com/office/powerpoint/2010/main" val="183762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A03A4-E619-13B7-B70E-75624F826B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0B875-D9BE-EB52-0BE1-0B727FFD57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D51837-D024-F6C7-FF07-3ABB748587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072586-6A43-7B5B-E7C1-6F81C44B9989}"/>
              </a:ext>
            </a:extLst>
          </p:cNvPr>
          <p:cNvSpPr>
            <a:spLocks noGrp="1"/>
          </p:cNvSpPr>
          <p:nvPr>
            <p:ph type="sldNum" sz="quarter" idx="5"/>
          </p:nvPr>
        </p:nvSpPr>
        <p:spPr/>
        <p:txBody>
          <a:bodyPr/>
          <a:lstStyle/>
          <a:p>
            <a:fld id="{261751BB-FEF3-4E5A-9397-C7AD9B2E92F4}" type="slidenum">
              <a:rPr lang="en-US" smtClean="0"/>
              <a:t>5</a:t>
            </a:fld>
            <a:endParaRPr lang="en-US"/>
          </a:p>
        </p:txBody>
      </p:sp>
    </p:spTree>
    <p:extLst>
      <p:ext uri="{BB962C8B-B14F-4D97-AF65-F5344CB8AC3E}">
        <p14:creationId xmlns:p14="http://schemas.microsoft.com/office/powerpoint/2010/main" val="1057853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need to define just cause…</a:t>
            </a:r>
          </a:p>
        </p:txBody>
      </p:sp>
      <p:sp>
        <p:nvSpPr>
          <p:cNvPr id="4" name="Slide Number Placeholder 3"/>
          <p:cNvSpPr>
            <a:spLocks noGrp="1"/>
          </p:cNvSpPr>
          <p:nvPr>
            <p:ph type="sldNum" sz="quarter" idx="5"/>
          </p:nvPr>
        </p:nvSpPr>
        <p:spPr/>
        <p:txBody>
          <a:bodyPr/>
          <a:lstStyle/>
          <a:p>
            <a:fld id="{261751BB-FEF3-4E5A-9397-C7AD9B2E92F4}" type="slidenum">
              <a:rPr lang="en-US" smtClean="0"/>
              <a:t>6</a:t>
            </a:fld>
            <a:endParaRPr lang="en-US"/>
          </a:p>
        </p:txBody>
      </p:sp>
    </p:spTree>
    <p:extLst>
      <p:ext uri="{BB962C8B-B14F-4D97-AF65-F5344CB8AC3E}">
        <p14:creationId xmlns:p14="http://schemas.microsoft.com/office/powerpoint/2010/main" val="1150449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1270"/>
            <a:r>
              <a:rPr lang="en-US" sz="1800" dirty="0">
                <a:effectLst/>
                <a:latin typeface="Times New Roman" panose="02020603050405020304" pitchFamily="18" charset="0"/>
                <a:ea typeface="Times New Roman" panose="02020603050405020304" pitchFamily="18" charset="0"/>
              </a:rPr>
              <a:t>Cuellar, Julieta. "Effect of “just cause” eviction ordinances on eviction in four California cities." Journal of Public &amp; International Affairs 30 (2019).</a:t>
            </a:r>
          </a:p>
          <a:p>
            <a:pPr marL="0" marR="0" indent="-1270"/>
            <a:endParaRPr lang="en-US" sz="1800" dirty="0">
              <a:effectLst/>
              <a:latin typeface="Times New Roman" panose="02020603050405020304" pitchFamily="18" charset="0"/>
              <a:ea typeface="Times New Roman" panose="02020603050405020304" pitchFamily="18" charset="0"/>
            </a:endParaRPr>
          </a:p>
          <a:p>
            <a:pPr marL="0" marR="0" lvl="0" indent="-127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Hwang, Jackelyn, Iris Zhang, Jae </a:t>
            </a:r>
            <a:r>
              <a:rPr lang="en-US" sz="1800" dirty="0" err="1">
                <a:effectLst/>
                <a:latin typeface="Times New Roman" panose="02020603050405020304" pitchFamily="18" charset="0"/>
                <a:ea typeface="Times New Roman" panose="02020603050405020304" pitchFamily="18" charset="0"/>
              </a:rPr>
              <a:t>Sik</a:t>
            </a:r>
            <a:r>
              <a:rPr lang="en-US" sz="1800" dirty="0">
                <a:effectLst/>
                <a:latin typeface="Times New Roman" panose="02020603050405020304" pitchFamily="18" charset="0"/>
                <a:ea typeface="Times New Roman" panose="02020603050405020304" pitchFamily="18" charset="0"/>
              </a:rPr>
              <a:t> Jeon, Karen Chapple, Julia Greenberg, and Bina </a:t>
            </a:r>
            <a:r>
              <a:rPr lang="en-US" sz="1800" dirty="0" err="1">
                <a:effectLst/>
                <a:latin typeface="Times New Roman" panose="02020603050405020304" pitchFamily="18" charset="0"/>
                <a:ea typeface="Times New Roman" panose="02020603050405020304" pitchFamily="18" charset="0"/>
              </a:rPr>
              <a:t>Shrimali</a:t>
            </a:r>
            <a:r>
              <a:rPr lang="en-US" sz="1800" dirty="0">
                <a:effectLst/>
                <a:latin typeface="Times New Roman" panose="02020603050405020304" pitchFamily="18" charset="0"/>
                <a:ea typeface="Times New Roman" panose="02020603050405020304" pitchFamily="18" charset="0"/>
              </a:rPr>
              <a:t>. “Who Benefits from Tenant Protections? The Effects of Rent Stabilization and Just Cause for Evictions on Residential Mobility in the Bay Area.” UC Berkley</a:t>
            </a:r>
          </a:p>
        </p:txBody>
      </p:sp>
      <p:sp>
        <p:nvSpPr>
          <p:cNvPr id="4" name="Slide Number Placeholder 3"/>
          <p:cNvSpPr>
            <a:spLocks noGrp="1"/>
          </p:cNvSpPr>
          <p:nvPr>
            <p:ph type="sldNum" sz="quarter" idx="5"/>
          </p:nvPr>
        </p:nvSpPr>
        <p:spPr/>
        <p:txBody>
          <a:bodyPr/>
          <a:lstStyle/>
          <a:p>
            <a:fld id="{261751BB-FEF3-4E5A-9397-C7AD9B2E92F4}" type="slidenum">
              <a:rPr lang="en-US" smtClean="0"/>
              <a:t>7</a:t>
            </a:fld>
            <a:endParaRPr lang="en-US"/>
          </a:p>
        </p:txBody>
      </p:sp>
    </p:spTree>
    <p:extLst>
      <p:ext uri="{BB962C8B-B14F-4D97-AF65-F5344CB8AC3E}">
        <p14:creationId xmlns:p14="http://schemas.microsoft.com/office/powerpoint/2010/main" val="1483659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Times New Roman" panose="02020603050405020304" pitchFamily="18" charset="0"/>
              </a:rPr>
              <a:t>The research scientists at University of Minnesota and Loyola University Maryland has conducted the first, that we know of, analysis of the impact of  Good Cause Eviction Protections on development. The analysis finds no evidence that the introduction of Good Cause Eviction Protections in California, Oregon, and New Hampshire resulted in a decline of new construction</a:t>
            </a:r>
            <a:r>
              <a:rPr lang="en-US" sz="1800" dirty="0">
                <a:effectLst/>
                <a:latin typeface="Times New Roman" panose="02020603050405020304" pitchFamily="18" charset="0"/>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We test this with a more rigorous statistical method known as a “difference-in-differences” model. This approach tests whether the trends in permitting among counties subject to the passage of the legislation were different from the trends in nearby counties not subject to the legislation, after controlling for other factors including county level GDP, population, unemployment and per capita income. </a:t>
            </a:r>
            <a:endParaRPr lang="en-US" dirty="0"/>
          </a:p>
        </p:txBody>
      </p:sp>
      <p:sp>
        <p:nvSpPr>
          <p:cNvPr id="4" name="Slide Number Placeholder 3"/>
          <p:cNvSpPr>
            <a:spLocks noGrp="1"/>
          </p:cNvSpPr>
          <p:nvPr>
            <p:ph type="sldNum" sz="quarter" idx="5"/>
          </p:nvPr>
        </p:nvSpPr>
        <p:spPr/>
        <p:txBody>
          <a:bodyPr/>
          <a:lstStyle/>
          <a:p>
            <a:fld id="{261751BB-FEF3-4E5A-9397-C7AD9B2E92F4}" type="slidenum">
              <a:rPr lang="en-US" smtClean="0"/>
              <a:t>8</a:t>
            </a:fld>
            <a:endParaRPr lang="en-US"/>
          </a:p>
        </p:txBody>
      </p:sp>
    </p:spTree>
    <p:extLst>
      <p:ext uri="{BB962C8B-B14F-4D97-AF65-F5344CB8AC3E}">
        <p14:creationId xmlns:p14="http://schemas.microsoft.com/office/powerpoint/2010/main" val="4251513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New Hampshire passed Good Cause legislation in 2015.  Figure 2 plots average permits per 100,000 people for New Hampshire counties and counties in the surrounding states of Maine, Massachusetts and Vermont. Prior to the passage of Good Cause, permits were increasing in the counties of New Hampshire and surrounding states. In 2015, permits fell in both New Hampshire and its surrounding states. The difference-in-difference model indicates that the rate of change in New Hampshire was not statistically different from the change in surrounding states. </a:t>
            </a:r>
          </a:p>
          <a:p>
            <a:endParaRPr lang="en-US" dirty="0"/>
          </a:p>
        </p:txBody>
      </p:sp>
      <p:sp>
        <p:nvSpPr>
          <p:cNvPr id="4" name="Slide Number Placeholder 3"/>
          <p:cNvSpPr>
            <a:spLocks noGrp="1"/>
          </p:cNvSpPr>
          <p:nvPr>
            <p:ph type="sldNum" sz="quarter" idx="5"/>
          </p:nvPr>
        </p:nvSpPr>
        <p:spPr/>
        <p:txBody>
          <a:bodyPr/>
          <a:lstStyle/>
          <a:p>
            <a:fld id="{261751BB-FEF3-4E5A-9397-C7AD9B2E92F4}" type="slidenum">
              <a:rPr lang="en-US" smtClean="0"/>
              <a:t>9</a:t>
            </a:fld>
            <a:endParaRPr lang="en-US"/>
          </a:p>
        </p:txBody>
      </p:sp>
    </p:spTree>
    <p:extLst>
      <p:ext uri="{BB962C8B-B14F-4D97-AF65-F5344CB8AC3E}">
        <p14:creationId xmlns:p14="http://schemas.microsoft.com/office/powerpoint/2010/main" val="11624597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07DDA830-2E47-4068-99AC-AA19FA329B3E}" type="datetimeFigureOut">
              <a:rPr lang="en-US" smtClean="0"/>
              <a:pPr/>
              <a:t>2/19/25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6BA97-3462-4073-975F-52D9BCB7A752}"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DDA830-2E47-4068-99AC-AA19FA329B3E}" type="datetimeFigureOut">
              <a:rPr lang="en-US" smtClean="0"/>
              <a:pPr/>
              <a:t>2/19/25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6BA97-3462-4073-975F-52D9BCB7A7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DDA830-2E47-4068-99AC-AA19FA329B3E}" type="datetimeFigureOut">
              <a:rPr lang="en-US" smtClean="0"/>
              <a:pPr/>
              <a:t>2/19/25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6BA97-3462-4073-975F-52D9BCB7A7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07DDA830-2E47-4068-99AC-AA19FA329B3E}" type="datetimeFigureOut">
              <a:rPr lang="en-US" smtClean="0"/>
              <a:pPr/>
              <a:t>2/19/25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6BA97-3462-4073-975F-52D9BCB7A752}"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6C647770-DD4C-444F-8CEC-7117E7845B62}"/>
              </a:ext>
            </a:extLst>
          </p:cNvPr>
          <p:cNvPicPr>
            <a:picLocks noChangeAspect="1"/>
          </p:cNvPicPr>
          <p:nvPr userDrawn="1"/>
        </p:nvPicPr>
        <p:blipFill>
          <a:blip r:embed="rId2"/>
          <a:stretch>
            <a:fillRect/>
          </a:stretch>
        </p:blipFill>
        <p:spPr>
          <a:xfrm>
            <a:off x="6294439" y="5825252"/>
            <a:ext cx="2461936" cy="60449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DDA830-2E47-4068-99AC-AA19FA329B3E}" type="datetimeFigureOut">
              <a:rPr lang="en-US" smtClean="0"/>
              <a:pPr/>
              <a:t>2/19/25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6BA97-3462-4073-975F-52D9BCB7A75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07DDA830-2E47-4068-99AC-AA19FA329B3E}" type="datetimeFigureOut">
              <a:rPr lang="en-US" smtClean="0"/>
              <a:pPr/>
              <a:t>2/19/25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6BA97-3462-4073-975F-52D9BCB7A7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7DDA830-2E47-4068-99AC-AA19FA329B3E}" type="datetimeFigureOut">
              <a:rPr lang="en-US" smtClean="0"/>
              <a:pPr/>
              <a:t>2/19/25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F6BA97-3462-4073-975F-52D9BCB7A75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DDA830-2E47-4068-99AC-AA19FA329B3E}" type="datetimeFigureOut">
              <a:rPr lang="en-US" smtClean="0"/>
              <a:pPr/>
              <a:t>2/19/25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F6BA97-3462-4073-975F-52D9BCB7A7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DDA830-2E47-4068-99AC-AA19FA329B3E}" type="datetimeFigureOut">
              <a:rPr lang="en-US" smtClean="0"/>
              <a:pPr/>
              <a:t>2/19/25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F6BA97-3462-4073-975F-52D9BCB7A7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DDA830-2E47-4068-99AC-AA19FA329B3E}" type="datetimeFigureOut">
              <a:rPr lang="en-US" smtClean="0"/>
              <a:pPr/>
              <a:t>2/19/25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6BA97-3462-4073-975F-52D9BCB7A7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DDA830-2E47-4068-99AC-AA19FA329B3E}" type="datetimeFigureOut">
              <a:rPr lang="en-US" smtClean="0"/>
              <a:pPr/>
              <a:t>2/19/25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6BA97-3462-4073-975F-52D9BCB7A75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E2F6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07DDA830-2E47-4068-99AC-AA19FA329B3E}" type="datetimeFigureOut">
              <a:rPr lang="en-US" smtClean="0"/>
              <a:pPr/>
              <a:t>2/19/25</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DDF6BA97-3462-4073-975F-52D9BCB7A75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static1.squarespace.com/static/5ebc6a5493ebe43c8bd9518e/t/622ff5be4c6e1e75933f7945/1647310272596/Brief_Who+Benefits+From+Tenant+Protections.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files.hudexchange.info/reports/published/CoC_PopSub_CoC_RI-500-2024_RI_2024.pd"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91EB000-263F-8A4B-8D0A-266339037431}"/>
              </a:ext>
            </a:extLst>
          </p:cNvPr>
          <p:cNvSpPr>
            <a:spLocks noGrp="1"/>
          </p:cNvSpPr>
          <p:nvPr>
            <p:ph type="subTitle" idx="1"/>
          </p:nvPr>
        </p:nvSpPr>
        <p:spPr>
          <a:xfrm>
            <a:off x="1219200" y="3625749"/>
            <a:ext cx="6400800" cy="1752600"/>
          </a:xfrm>
        </p:spPr>
        <p:txBody>
          <a:bodyPr>
            <a:normAutofit fontScale="92500" lnSpcReduction="10000"/>
          </a:bodyPr>
          <a:lstStyle/>
          <a:p>
            <a:r>
              <a:rPr lang="en-US" sz="2200" dirty="0">
                <a:solidFill>
                  <a:schemeClr val="tx2">
                    <a:lumMod val="20000"/>
                    <a:lumOff val="80000"/>
                  </a:schemeClr>
                </a:solidFill>
              </a:rPr>
              <a:t>Molly Richard, Ph.D.</a:t>
            </a:r>
          </a:p>
          <a:p>
            <a:r>
              <a:rPr lang="en-US" sz="2200" dirty="0">
                <a:solidFill>
                  <a:schemeClr val="tx2">
                    <a:lumMod val="20000"/>
                    <a:lumOff val="80000"/>
                  </a:schemeClr>
                </a:solidFill>
              </a:rPr>
              <a:t> Center for Innovation in Social Science</a:t>
            </a:r>
          </a:p>
          <a:p>
            <a:r>
              <a:rPr lang="en-US" sz="2200" dirty="0">
                <a:solidFill>
                  <a:schemeClr val="tx2">
                    <a:lumMod val="20000"/>
                    <a:lumOff val="80000"/>
                  </a:schemeClr>
                </a:solidFill>
              </a:rPr>
              <a:t>Initiative on Cities</a:t>
            </a:r>
          </a:p>
          <a:p>
            <a:r>
              <a:rPr lang="en-US" sz="2200" dirty="0">
                <a:solidFill>
                  <a:schemeClr val="tx2">
                    <a:lumMod val="20000"/>
                    <a:lumOff val="80000"/>
                  </a:schemeClr>
                </a:solidFill>
              </a:rPr>
              <a:t> Boston University</a:t>
            </a:r>
          </a:p>
          <a:p>
            <a:endParaRPr lang="en-US" sz="2200" dirty="0">
              <a:solidFill>
                <a:schemeClr val="tx2">
                  <a:lumMod val="20000"/>
                  <a:lumOff val="80000"/>
                </a:schemeClr>
              </a:solidFill>
            </a:endParaRPr>
          </a:p>
          <a:p>
            <a:endParaRPr lang="en-US" dirty="0"/>
          </a:p>
        </p:txBody>
      </p:sp>
      <p:sp>
        <p:nvSpPr>
          <p:cNvPr id="3" name="Title 2">
            <a:extLst>
              <a:ext uri="{FF2B5EF4-FFF2-40B4-BE49-F238E27FC236}">
                <a16:creationId xmlns:a16="http://schemas.microsoft.com/office/drawing/2014/main" id="{CF9CA41B-E17C-5847-8EBF-E039CF660CC9}"/>
              </a:ext>
            </a:extLst>
          </p:cNvPr>
          <p:cNvSpPr>
            <a:spLocks noGrp="1"/>
          </p:cNvSpPr>
          <p:nvPr>
            <p:ph type="ctrTitle"/>
          </p:nvPr>
        </p:nvSpPr>
        <p:spPr>
          <a:xfrm>
            <a:off x="685800" y="1501775"/>
            <a:ext cx="7772400" cy="1470025"/>
          </a:xfrm>
        </p:spPr>
        <p:txBody>
          <a:bodyPr/>
          <a:lstStyle/>
          <a:p>
            <a:r>
              <a:rPr lang="en-US" sz="3400" dirty="0"/>
              <a:t>Research on </a:t>
            </a:r>
            <a:br>
              <a:rPr lang="en-US" sz="3400" dirty="0"/>
            </a:br>
            <a:r>
              <a:rPr lang="en-US" sz="3400" dirty="0"/>
              <a:t>THE NEED FOR &amp; impacts of Just cause Eviction policies</a:t>
            </a:r>
          </a:p>
        </p:txBody>
      </p:sp>
      <p:pic>
        <p:nvPicPr>
          <p:cNvPr id="5" name="Picture 4" descr="A red sign with white text&#10;&#10;AI-generated content may be incorrect.">
            <a:extLst>
              <a:ext uri="{FF2B5EF4-FFF2-40B4-BE49-F238E27FC236}">
                <a16:creationId xmlns:a16="http://schemas.microsoft.com/office/drawing/2014/main" id="{314F94A1-6B1C-5CDB-EF23-8113BD786E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5715000"/>
            <a:ext cx="1600200" cy="900113"/>
          </a:xfrm>
          <a:prstGeom prst="rect">
            <a:avLst/>
          </a:prstGeom>
        </p:spPr>
      </p:pic>
      <p:sp>
        <p:nvSpPr>
          <p:cNvPr id="7" name="TextBox 6">
            <a:extLst>
              <a:ext uri="{FF2B5EF4-FFF2-40B4-BE49-F238E27FC236}">
                <a16:creationId xmlns:a16="http://schemas.microsoft.com/office/drawing/2014/main" id="{3FB3750D-D68F-6EF8-7DEE-7E276D78BF2A}"/>
              </a:ext>
            </a:extLst>
          </p:cNvPr>
          <p:cNvSpPr txBox="1"/>
          <p:nvPr/>
        </p:nvSpPr>
        <p:spPr>
          <a:xfrm>
            <a:off x="2133600" y="5879068"/>
            <a:ext cx="4572000" cy="369332"/>
          </a:xfrm>
          <a:prstGeom prst="rect">
            <a:avLst/>
          </a:prstGeom>
          <a:noFill/>
        </p:spPr>
        <p:txBody>
          <a:bodyPr wrap="square">
            <a:spAutoFit/>
          </a:bodyPr>
          <a:lstStyle/>
          <a:p>
            <a:r>
              <a:rPr lang="en-US" sz="1800" dirty="0">
                <a:solidFill>
                  <a:schemeClr val="tx2">
                    <a:lumMod val="20000"/>
                    <a:lumOff val="80000"/>
                  </a:schemeClr>
                </a:solidFill>
              </a:rPr>
              <a:t>richard4@bu.edu  </a:t>
            </a:r>
            <a:endParaRPr lang="en-US" dirty="0">
              <a:solidFill>
                <a:schemeClr val="tx2">
                  <a:lumMod val="20000"/>
                  <a:lumOff val="80000"/>
                </a:schemeClr>
              </a:solidFill>
            </a:endParaRPr>
          </a:p>
        </p:txBody>
      </p:sp>
      <p:sp>
        <p:nvSpPr>
          <p:cNvPr id="9" name="TextBox 8">
            <a:extLst>
              <a:ext uri="{FF2B5EF4-FFF2-40B4-BE49-F238E27FC236}">
                <a16:creationId xmlns:a16="http://schemas.microsoft.com/office/drawing/2014/main" id="{C1645F8C-7BE0-FD83-DFAB-D2D8CB773749}"/>
              </a:ext>
            </a:extLst>
          </p:cNvPr>
          <p:cNvSpPr txBox="1"/>
          <p:nvPr/>
        </p:nvSpPr>
        <p:spPr>
          <a:xfrm>
            <a:off x="2133600" y="6172200"/>
            <a:ext cx="4572000" cy="369332"/>
          </a:xfrm>
          <a:prstGeom prst="rect">
            <a:avLst/>
          </a:prstGeom>
          <a:noFill/>
        </p:spPr>
        <p:txBody>
          <a:bodyPr wrap="square">
            <a:spAutoFit/>
          </a:bodyPr>
          <a:lstStyle/>
          <a:p>
            <a:r>
              <a:rPr lang="en-US" sz="1800" dirty="0">
                <a:solidFill>
                  <a:schemeClr val="tx2">
                    <a:lumMod val="20000"/>
                    <a:lumOff val="80000"/>
                  </a:schemeClr>
                </a:solidFill>
              </a:rPr>
              <a:t>East Providence resident</a:t>
            </a:r>
          </a:p>
        </p:txBody>
      </p:sp>
    </p:spTree>
    <p:extLst>
      <p:ext uri="{BB962C8B-B14F-4D97-AF65-F5344CB8AC3E}">
        <p14:creationId xmlns:p14="http://schemas.microsoft.com/office/powerpoint/2010/main" val="1267394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68AC86F-FD3F-BF05-E1A9-C0992AED6D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F6A017-CC7F-F54A-0C1D-8F2A2A0183B7}"/>
              </a:ext>
            </a:extLst>
          </p:cNvPr>
          <p:cNvSpPr>
            <a:spLocks noGrp="1"/>
          </p:cNvSpPr>
          <p:nvPr>
            <p:ph type="title"/>
          </p:nvPr>
        </p:nvSpPr>
        <p:spPr>
          <a:xfrm>
            <a:off x="609600" y="274638"/>
            <a:ext cx="7924800" cy="1173162"/>
          </a:xfrm>
        </p:spPr>
        <p:txBody>
          <a:bodyPr/>
          <a:lstStyle/>
          <a:p>
            <a:pPr algn="ctr"/>
            <a:r>
              <a:rPr lang="en-US" sz="3600" dirty="0">
                <a:solidFill>
                  <a:srgbClr val="FFC000"/>
                </a:solidFill>
              </a:rPr>
              <a:t>Impact of JUST cause Eviction protections</a:t>
            </a:r>
          </a:p>
        </p:txBody>
      </p:sp>
      <p:sp>
        <p:nvSpPr>
          <p:cNvPr id="3" name="Content Placeholder 2">
            <a:extLst>
              <a:ext uri="{FF2B5EF4-FFF2-40B4-BE49-F238E27FC236}">
                <a16:creationId xmlns:a16="http://schemas.microsoft.com/office/drawing/2014/main" id="{D95D9E9E-51E9-4BA2-B096-F71AD0893E48}"/>
              </a:ext>
            </a:extLst>
          </p:cNvPr>
          <p:cNvSpPr>
            <a:spLocks noGrp="1"/>
          </p:cNvSpPr>
          <p:nvPr>
            <p:ph sz="quarter" idx="13"/>
          </p:nvPr>
        </p:nvSpPr>
        <p:spPr>
          <a:xfrm>
            <a:off x="609600" y="1905000"/>
            <a:ext cx="7924800" cy="4038600"/>
          </a:xfrm>
        </p:spPr>
        <p:txBody>
          <a:bodyPr>
            <a:normAutofit/>
          </a:bodyPr>
          <a:lstStyle/>
          <a:p>
            <a:pPr marL="0" indent="0">
              <a:buNone/>
            </a:pPr>
            <a:r>
              <a:rPr lang="en-US" sz="2800" dirty="0"/>
              <a:t>CA and OR: Housing permits </a:t>
            </a:r>
            <a:r>
              <a:rPr lang="en-US" sz="2800" i="1" dirty="0"/>
              <a:t>did not decline relative to the county-level trends in neighboring, matched counties in states</a:t>
            </a:r>
            <a:r>
              <a:rPr lang="en-US" sz="2800" dirty="0"/>
              <a:t> that do not have just cause eviction protections</a:t>
            </a:r>
          </a:p>
          <a:p>
            <a:pPr lvl="1"/>
            <a:r>
              <a:rPr lang="en-US" sz="2400" dirty="0"/>
              <a:t>Permitting in CA &amp; OR actually increased relative to comparison counties, though not statistically significant</a:t>
            </a:r>
          </a:p>
          <a:p>
            <a:endParaRPr lang="en-US" sz="2800" dirty="0"/>
          </a:p>
        </p:txBody>
      </p:sp>
      <p:sp>
        <p:nvSpPr>
          <p:cNvPr id="4" name="TextBox 3">
            <a:extLst>
              <a:ext uri="{FF2B5EF4-FFF2-40B4-BE49-F238E27FC236}">
                <a16:creationId xmlns:a16="http://schemas.microsoft.com/office/drawing/2014/main" id="{EB05DFA0-5B88-687D-A252-1C38F7C58E34}"/>
              </a:ext>
            </a:extLst>
          </p:cNvPr>
          <p:cNvSpPr txBox="1"/>
          <p:nvPr/>
        </p:nvSpPr>
        <p:spPr>
          <a:xfrm>
            <a:off x="-457200" y="6246911"/>
            <a:ext cx="9704978" cy="307777"/>
          </a:xfrm>
          <a:prstGeom prst="rect">
            <a:avLst/>
          </a:prstGeom>
          <a:noFill/>
        </p:spPr>
        <p:txBody>
          <a:bodyPr wrap="square">
            <a:spAutoFit/>
          </a:bodyPr>
          <a:lstStyle/>
          <a:p>
            <a:pPr lvl="1"/>
            <a:r>
              <a:rPr lang="en-US" sz="1400" dirty="0">
                <a:solidFill>
                  <a:schemeClr val="tx2">
                    <a:lumMod val="40000"/>
                    <a:lumOff val="60000"/>
                  </a:schemeClr>
                </a:solidFill>
              </a:rPr>
              <a:t>(University of Minnesota and Loyola University Maryland, 2025 working paper - Shwartz, Goetz, Card &amp; Davis)</a:t>
            </a:r>
          </a:p>
        </p:txBody>
      </p:sp>
    </p:spTree>
    <p:extLst>
      <p:ext uri="{BB962C8B-B14F-4D97-AF65-F5344CB8AC3E}">
        <p14:creationId xmlns:p14="http://schemas.microsoft.com/office/powerpoint/2010/main" val="707070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descr="A graph of construction progress&#10;&#10;AI-generated content may be incorrect.">
            <a:extLst>
              <a:ext uri="{FF2B5EF4-FFF2-40B4-BE49-F238E27FC236}">
                <a16:creationId xmlns:a16="http://schemas.microsoft.com/office/drawing/2014/main" id="{655B50D1-1B8C-5A27-721D-B4B302919678}"/>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38323" y="1143000"/>
            <a:ext cx="6467354" cy="4114800"/>
          </a:xfrm>
        </p:spPr>
      </p:pic>
      <p:sp>
        <p:nvSpPr>
          <p:cNvPr id="6" name="TextBox 5">
            <a:extLst>
              <a:ext uri="{FF2B5EF4-FFF2-40B4-BE49-F238E27FC236}">
                <a16:creationId xmlns:a16="http://schemas.microsoft.com/office/drawing/2014/main" id="{6B15A109-AEA3-C684-06CC-109DAC7FAC60}"/>
              </a:ext>
            </a:extLst>
          </p:cNvPr>
          <p:cNvSpPr txBox="1"/>
          <p:nvPr/>
        </p:nvSpPr>
        <p:spPr>
          <a:xfrm>
            <a:off x="-457200" y="6246911"/>
            <a:ext cx="9704978" cy="307777"/>
          </a:xfrm>
          <a:prstGeom prst="rect">
            <a:avLst/>
          </a:prstGeom>
          <a:noFill/>
        </p:spPr>
        <p:txBody>
          <a:bodyPr wrap="square">
            <a:spAutoFit/>
          </a:bodyPr>
          <a:lstStyle/>
          <a:p>
            <a:pPr lvl="1"/>
            <a:r>
              <a:rPr lang="en-US" sz="1400" dirty="0">
                <a:solidFill>
                  <a:schemeClr val="tx2">
                    <a:lumMod val="40000"/>
                    <a:lumOff val="60000"/>
                  </a:schemeClr>
                </a:solidFill>
              </a:rPr>
              <a:t>(University of Minnesota and Loyola University Maryland, 2025 working paper - Shwartz, Goetz, Card &amp; Davis)</a:t>
            </a:r>
          </a:p>
        </p:txBody>
      </p:sp>
    </p:spTree>
    <p:extLst>
      <p:ext uri="{BB962C8B-B14F-4D97-AF65-F5344CB8AC3E}">
        <p14:creationId xmlns:p14="http://schemas.microsoft.com/office/powerpoint/2010/main" val="648879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962858F-3EC9-7639-A5B3-CE4ADBD7E7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0D7754-9ADD-1631-F8FA-93A3B79B182F}"/>
              </a:ext>
            </a:extLst>
          </p:cNvPr>
          <p:cNvSpPr>
            <a:spLocks noGrp="1"/>
          </p:cNvSpPr>
          <p:nvPr>
            <p:ph type="title"/>
          </p:nvPr>
        </p:nvSpPr>
        <p:spPr>
          <a:xfrm>
            <a:off x="609600" y="274638"/>
            <a:ext cx="7924800" cy="1173162"/>
          </a:xfrm>
        </p:spPr>
        <p:txBody>
          <a:bodyPr/>
          <a:lstStyle/>
          <a:p>
            <a:pPr algn="ctr"/>
            <a:r>
              <a:rPr lang="en-US" sz="3600" dirty="0">
                <a:solidFill>
                  <a:srgbClr val="FFC000"/>
                </a:solidFill>
              </a:rPr>
              <a:t>Impact of JUST cause Eviction protections</a:t>
            </a:r>
          </a:p>
        </p:txBody>
      </p:sp>
      <p:sp>
        <p:nvSpPr>
          <p:cNvPr id="3" name="Content Placeholder 2">
            <a:extLst>
              <a:ext uri="{FF2B5EF4-FFF2-40B4-BE49-F238E27FC236}">
                <a16:creationId xmlns:a16="http://schemas.microsoft.com/office/drawing/2014/main" id="{A65FC50E-160A-DD5E-B4D0-04BC24D94F4D}"/>
              </a:ext>
            </a:extLst>
          </p:cNvPr>
          <p:cNvSpPr>
            <a:spLocks noGrp="1"/>
          </p:cNvSpPr>
          <p:nvPr>
            <p:ph sz="quarter" idx="13"/>
          </p:nvPr>
        </p:nvSpPr>
        <p:spPr>
          <a:xfrm>
            <a:off x="609600" y="2209800"/>
            <a:ext cx="7924800" cy="3733800"/>
          </a:xfrm>
        </p:spPr>
        <p:txBody>
          <a:bodyPr>
            <a:normAutofit/>
          </a:bodyPr>
          <a:lstStyle/>
          <a:p>
            <a:r>
              <a:rPr lang="en-US" sz="2200" dirty="0"/>
              <a:t>In both analyses - no evidence that passage of Just Cause legislation at the state level led to a decline in housing production.</a:t>
            </a:r>
          </a:p>
          <a:p>
            <a:r>
              <a:rPr lang="en-US" sz="2200" dirty="0"/>
              <a:t>The authors have gathered 54 endorsing academic peer signatories on letter reporting the emerging research and in support of the potential of Just Cause eviction legislation </a:t>
            </a:r>
            <a:r>
              <a:rPr lang="en-US" sz="1600" dirty="0"/>
              <a:t>(including Harvard, Boston University, Rutgers, MIT, Tufts, UCLA)</a:t>
            </a:r>
          </a:p>
          <a:p>
            <a:endParaRPr lang="en-US" sz="2800" dirty="0"/>
          </a:p>
        </p:txBody>
      </p:sp>
      <p:sp>
        <p:nvSpPr>
          <p:cNvPr id="4" name="TextBox 3">
            <a:extLst>
              <a:ext uri="{FF2B5EF4-FFF2-40B4-BE49-F238E27FC236}">
                <a16:creationId xmlns:a16="http://schemas.microsoft.com/office/drawing/2014/main" id="{1086F94C-8CC2-8B22-9C69-FEA9306608A4}"/>
              </a:ext>
            </a:extLst>
          </p:cNvPr>
          <p:cNvSpPr txBox="1"/>
          <p:nvPr/>
        </p:nvSpPr>
        <p:spPr>
          <a:xfrm>
            <a:off x="-280489" y="6275585"/>
            <a:ext cx="9704978" cy="307777"/>
          </a:xfrm>
          <a:prstGeom prst="rect">
            <a:avLst/>
          </a:prstGeom>
          <a:noFill/>
        </p:spPr>
        <p:txBody>
          <a:bodyPr wrap="square">
            <a:spAutoFit/>
          </a:bodyPr>
          <a:lstStyle/>
          <a:p>
            <a:pPr lvl="1"/>
            <a:r>
              <a:rPr lang="en-US" sz="1400" dirty="0">
                <a:solidFill>
                  <a:schemeClr val="tx2">
                    <a:lumMod val="40000"/>
                    <a:lumOff val="60000"/>
                  </a:schemeClr>
                </a:solidFill>
              </a:rPr>
              <a:t>(University of Minnesota and Loyola University Maryland, 2025 working paper - Shwartz, Goetz, Card &amp; Davis)</a:t>
            </a:r>
          </a:p>
        </p:txBody>
      </p:sp>
    </p:spTree>
    <p:extLst>
      <p:ext uri="{BB962C8B-B14F-4D97-AF65-F5344CB8AC3E}">
        <p14:creationId xmlns:p14="http://schemas.microsoft.com/office/powerpoint/2010/main" val="261087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24833E-A2D7-F6E4-029A-00B0B7BEA244}"/>
              </a:ext>
            </a:extLst>
          </p:cNvPr>
          <p:cNvSpPr>
            <a:spLocks noGrp="1"/>
          </p:cNvSpPr>
          <p:nvPr>
            <p:ph sz="quarter" idx="13"/>
          </p:nvPr>
        </p:nvSpPr>
        <p:spPr>
          <a:xfrm>
            <a:off x="609600" y="1752600"/>
            <a:ext cx="7924800" cy="4114800"/>
          </a:xfrm>
        </p:spPr>
        <p:txBody>
          <a:bodyPr>
            <a:normAutofit fontScale="62500" lnSpcReduction="20000"/>
          </a:bodyPr>
          <a:lstStyle/>
          <a:p>
            <a:pPr marL="457200" lvl="1" indent="0">
              <a:buNone/>
            </a:pPr>
            <a:endParaRPr lang="en-US" sz="2400" dirty="0"/>
          </a:p>
          <a:p>
            <a:r>
              <a:rPr lang="en-US" sz="3500" dirty="0"/>
              <a:t>Long-standing research shows that intervening in the housing market is necessary to address homelessness and housing insecurity.</a:t>
            </a:r>
          </a:p>
          <a:p>
            <a:pPr lvl="1"/>
            <a:r>
              <a:rPr lang="en-US" sz="2600" dirty="0"/>
              <a:t>And is therefore key to preventing the individual, family, and community costs of these issues.</a:t>
            </a:r>
          </a:p>
          <a:p>
            <a:pPr lvl="1"/>
            <a:endParaRPr lang="en-US" sz="2600" dirty="0"/>
          </a:p>
          <a:p>
            <a:r>
              <a:rPr lang="en-US" sz="3500" dirty="0"/>
              <a:t>Emerging research shows Just Cause protections can produce their intended effects </a:t>
            </a:r>
          </a:p>
          <a:p>
            <a:pPr lvl="1"/>
            <a:r>
              <a:rPr lang="en-US" sz="2900" dirty="0"/>
              <a:t>Reducing evictions</a:t>
            </a:r>
          </a:p>
          <a:p>
            <a:pPr lvl="1"/>
            <a:r>
              <a:rPr lang="en-US" sz="2900" dirty="0"/>
              <a:t>Stabilizing households in their apartments and neighborhoods</a:t>
            </a:r>
            <a:endParaRPr lang="en-US" sz="2600" dirty="0"/>
          </a:p>
          <a:p>
            <a:pPr marL="457200" lvl="1" indent="0">
              <a:buNone/>
            </a:pPr>
            <a:r>
              <a:rPr lang="en-US" sz="2900" b="1" i="1" dirty="0"/>
              <a:t>…Without leading to reduced rates of housing production.</a:t>
            </a:r>
            <a:endParaRPr lang="en-US" sz="2900" b="1" dirty="0"/>
          </a:p>
          <a:p>
            <a:endParaRPr lang="en-US" sz="2400" dirty="0"/>
          </a:p>
        </p:txBody>
      </p:sp>
      <p:sp>
        <p:nvSpPr>
          <p:cNvPr id="4" name="Title 1">
            <a:extLst>
              <a:ext uri="{FF2B5EF4-FFF2-40B4-BE49-F238E27FC236}">
                <a16:creationId xmlns:a16="http://schemas.microsoft.com/office/drawing/2014/main" id="{5A6ACB38-6ABF-6A96-E9FE-3A7A30B3F7EE}"/>
              </a:ext>
            </a:extLst>
          </p:cNvPr>
          <p:cNvSpPr>
            <a:spLocks noGrp="1"/>
          </p:cNvSpPr>
          <p:nvPr>
            <p:ph type="title"/>
          </p:nvPr>
        </p:nvSpPr>
        <p:spPr>
          <a:xfrm>
            <a:off x="609600" y="304800"/>
            <a:ext cx="7924800" cy="1143000"/>
          </a:xfrm>
        </p:spPr>
        <p:txBody>
          <a:bodyPr/>
          <a:lstStyle/>
          <a:p>
            <a:pPr algn="ctr"/>
            <a:r>
              <a:rPr lang="en-US" sz="3600" dirty="0">
                <a:solidFill>
                  <a:srgbClr val="FFC000"/>
                </a:solidFill>
              </a:rPr>
              <a:t>Conclusion</a:t>
            </a:r>
          </a:p>
        </p:txBody>
      </p:sp>
    </p:spTree>
    <p:extLst>
      <p:ext uri="{BB962C8B-B14F-4D97-AF65-F5344CB8AC3E}">
        <p14:creationId xmlns:p14="http://schemas.microsoft.com/office/powerpoint/2010/main" val="157665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88C501C-A854-3F17-3A29-D148AB7A6A91}"/>
            </a:ext>
          </a:extLst>
        </p:cNvPr>
        <p:cNvGrpSpPr/>
        <p:nvPr/>
      </p:nvGrpSpPr>
      <p:grpSpPr>
        <a:xfrm>
          <a:off x="0" y="0"/>
          <a:ext cx="0" cy="0"/>
          <a:chOff x="0" y="0"/>
          <a:chExt cx="0" cy="0"/>
        </a:xfrm>
      </p:grpSpPr>
      <p:sp>
        <p:nvSpPr>
          <p:cNvPr id="4" name="AutoShape 2" descr="Image result for SPURA lower east side map">
            <a:extLst>
              <a:ext uri="{FF2B5EF4-FFF2-40B4-BE49-F238E27FC236}">
                <a16:creationId xmlns:a16="http://schemas.microsoft.com/office/drawing/2014/main" id="{38B760BE-C840-FA83-4E4D-03AA15A1E55C}"/>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SPURA lower east side map">
            <a:extLst>
              <a:ext uri="{FF2B5EF4-FFF2-40B4-BE49-F238E27FC236}">
                <a16:creationId xmlns:a16="http://schemas.microsoft.com/office/drawing/2014/main" id="{336B59D0-03C9-E665-58FB-3B56AEF19DAF}"/>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SPURA lower east side map">
            <a:extLst>
              <a:ext uri="{FF2B5EF4-FFF2-40B4-BE49-F238E27FC236}">
                <a16:creationId xmlns:a16="http://schemas.microsoft.com/office/drawing/2014/main" id="{579A516E-3451-76FE-DC85-B9362358397C}"/>
              </a:ext>
            </a:extLst>
          </p:cNvP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SPURA lower east side map">
            <a:extLst>
              <a:ext uri="{FF2B5EF4-FFF2-40B4-BE49-F238E27FC236}">
                <a16:creationId xmlns:a16="http://schemas.microsoft.com/office/drawing/2014/main" id="{0A741723-906B-8996-3278-885A71DD3235}"/>
              </a:ext>
            </a:extLst>
          </p:cNvP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https://static.wixstatic.com/media/1f1594_6176c1f24d2244e791b820ca92b69330~mv2.jpg/v1/fill/w_600,h_332,al_c,q_80,usm_0.66_1.00_0.01/1f1594_6176c1f24d2244e791b820ca92b69330~mv2.webp">
            <a:extLst>
              <a:ext uri="{FF2B5EF4-FFF2-40B4-BE49-F238E27FC236}">
                <a16:creationId xmlns:a16="http://schemas.microsoft.com/office/drawing/2014/main" id="{1B10EE5B-3894-D055-8B4D-176D7B529F22}"/>
              </a:ext>
            </a:extLst>
          </p:cNvP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itle 1">
            <a:extLst>
              <a:ext uri="{FF2B5EF4-FFF2-40B4-BE49-F238E27FC236}">
                <a16:creationId xmlns:a16="http://schemas.microsoft.com/office/drawing/2014/main" id="{4B35B084-0E20-18FD-B67D-FA45AE3DFB33}"/>
              </a:ext>
            </a:extLst>
          </p:cNvPr>
          <p:cNvSpPr txBox="1">
            <a:spLocks/>
          </p:cNvSpPr>
          <p:nvPr/>
        </p:nvSpPr>
        <p:spPr>
          <a:xfrm>
            <a:off x="460375" y="472758"/>
            <a:ext cx="7924800" cy="706439"/>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i="1" dirty="0">
              <a:solidFill>
                <a:schemeClr val="tx2"/>
              </a:solidFill>
              <a:latin typeface="+mn-lt"/>
            </a:endParaRPr>
          </a:p>
        </p:txBody>
      </p:sp>
      <p:sp>
        <p:nvSpPr>
          <p:cNvPr id="2" name="Title 1">
            <a:extLst>
              <a:ext uri="{FF2B5EF4-FFF2-40B4-BE49-F238E27FC236}">
                <a16:creationId xmlns:a16="http://schemas.microsoft.com/office/drawing/2014/main" id="{1C043138-7893-E3CB-2DCE-DABD442E8304}"/>
              </a:ext>
            </a:extLst>
          </p:cNvPr>
          <p:cNvSpPr>
            <a:spLocks noGrp="1"/>
          </p:cNvSpPr>
          <p:nvPr>
            <p:ph type="title"/>
          </p:nvPr>
        </p:nvSpPr>
        <p:spPr>
          <a:xfrm>
            <a:off x="2849137" y="-262731"/>
            <a:ext cx="5867400" cy="1143000"/>
          </a:xfrm>
        </p:spPr>
        <p:txBody>
          <a:bodyPr/>
          <a:lstStyle/>
          <a:p>
            <a:r>
              <a:rPr lang="en-US" sz="3600" dirty="0">
                <a:solidFill>
                  <a:srgbClr val="FFC000"/>
                </a:solidFill>
              </a:rPr>
              <a:t>References</a:t>
            </a:r>
          </a:p>
        </p:txBody>
      </p:sp>
      <p:sp>
        <p:nvSpPr>
          <p:cNvPr id="3" name="Content Placeholder 2">
            <a:extLst>
              <a:ext uri="{FF2B5EF4-FFF2-40B4-BE49-F238E27FC236}">
                <a16:creationId xmlns:a16="http://schemas.microsoft.com/office/drawing/2014/main" id="{41DA26B2-A158-BDF1-045C-B8601C103DF3}"/>
              </a:ext>
            </a:extLst>
          </p:cNvPr>
          <p:cNvSpPr>
            <a:spLocks noGrp="1"/>
          </p:cNvSpPr>
          <p:nvPr>
            <p:ph sz="quarter" idx="13"/>
          </p:nvPr>
        </p:nvSpPr>
        <p:spPr>
          <a:xfrm>
            <a:off x="155575" y="838200"/>
            <a:ext cx="8683625" cy="4114800"/>
          </a:xfrm>
        </p:spPr>
        <p:txBody>
          <a:bodyPr>
            <a:noAutofit/>
          </a:bodyPr>
          <a:lstStyle/>
          <a:p>
            <a:pPr>
              <a:spcBef>
                <a:spcPts val="200"/>
              </a:spcBef>
              <a:spcAft>
                <a:spcPts val="400"/>
              </a:spcAft>
            </a:pPr>
            <a:r>
              <a:rPr lang="en-US" sz="900" dirty="0"/>
              <a:t>Byrne, T., Munley, E. A., Fargo, J. D., Montgomery, A. E., &amp; Culhane, D. P. (2013). New perspectives on community-level determinants of homelessness. Journal of Urban Affairs, 35(5), 607–625. </a:t>
            </a:r>
          </a:p>
          <a:p>
            <a:pPr>
              <a:spcBef>
                <a:spcPts val="200"/>
              </a:spcBef>
              <a:spcAft>
                <a:spcPts val="400"/>
              </a:spcAft>
            </a:pPr>
            <a:r>
              <a:rPr lang="en-US" sz="900" dirty="0"/>
              <a:t>Chapple, K., </a:t>
            </a:r>
            <a:r>
              <a:rPr lang="en-US" sz="900" dirty="0" err="1"/>
              <a:t>Loukaitou</a:t>
            </a:r>
            <a:r>
              <a:rPr lang="en-US" sz="900" dirty="0"/>
              <a:t>-Sideris, A., Miller, A., &amp; </a:t>
            </a:r>
            <a:r>
              <a:rPr lang="en-US" sz="900" dirty="0" err="1"/>
              <a:t>Zeger</a:t>
            </a:r>
            <a:r>
              <a:rPr lang="en-US" sz="900" dirty="0"/>
              <a:t>, C. (2023). The role of local housing policies in preventing displacement: A literature review. Journal of Planning Literature, 38(2), 200-214..</a:t>
            </a:r>
          </a:p>
          <a:p>
            <a:pPr>
              <a:spcBef>
                <a:spcPts val="200"/>
              </a:spcBef>
              <a:spcAft>
                <a:spcPts val="400"/>
              </a:spcAft>
            </a:pPr>
            <a:r>
              <a:rPr lang="en-US" sz="900" dirty="0"/>
              <a:t>Colburn, G., &amp; </a:t>
            </a:r>
            <a:r>
              <a:rPr lang="en-US" sz="900" dirty="0" err="1"/>
              <a:t>Aldern</a:t>
            </a:r>
            <a:r>
              <a:rPr lang="en-US" sz="900" dirty="0"/>
              <a:t>, C. P. (2022). Homelessness is a housing problem. University of California Press.</a:t>
            </a:r>
          </a:p>
          <a:p>
            <a:pPr>
              <a:spcBef>
                <a:spcPts val="200"/>
              </a:spcBef>
              <a:spcAft>
                <a:spcPts val="400"/>
              </a:spcAft>
            </a:pPr>
            <a:r>
              <a:rPr lang="en-US" sz="900" dirty="0" err="1"/>
              <a:t>Cuéllar</a:t>
            </a:r>
            <a:r>
              <a:rPr lang="en-US" sz="900" dirty="0"/>
              <a:t>, J. (2019). Effect of “just cause” eviction ordinances on eviction in four California cities. Journal of Public &amp; International Affairs, 30, 4.</a:t>
            </a:r>
          </a:p>
          <a:p>
            <a:pPr>
              <a:spcBef>
                <a:spcPts val="200"/>
              </a:spcBef>
              <a:spcAft>
                <a:spcPts val="400"/>
              </a:spcAft>
            </a:pPr>
            <a:r>
              <a:rPr lang="en-US" sz="900" dirty="0"/>
              <a:t>Funk, A. M., Greene, R. N., Dill, K., &amp; </a:t>
            </a:r>
            <a:r>
              <a:rPr lang="en-US" sz="900" dirty="0" err="1"/>
              <a:t>Valvassori</a:t>
            </a:r>
            <a:r>
              <a:rPr lang="en-US" sz="900" dirty="0"/>
              <a:t>, P. (2022). The impact of homelessness on mortality of individuals living in the United States: A systematic review of the literature. Journal of Health Care for the Poor and Underserved, 33(1), 457-477.</a:t>
            </a:r>
          </a:p>
          <a:p>
            <a:pPr>
              <a:spcBef>
                <a:spcPts val="200"/>
              </a:spcBef>
              <a:spcAft>
                <a:spcPts val="400"/>
              </a:spcAft>
            </a:pPr>
            <a:r>
              <a:rPr lang="en-US" sz="900" dirty="0"/>
              <a:t>Garcia, C., Doran, K., &amp; </a:t>
            </a:r>
            <a:r>
              <a:rPr lang="en-US" sz="900" dirty="0" err="1"/>
              <a:t>Kushel</a:t>
            </a:r>
            <a:r>
              <a:rPr lang="en-US" sz="900" dirty="0"/>
              <a:t>, M. (2024). Homelessness and health: Factors, evidence, innovations that work, and policy recommendations: An overview of factors and policy recommendations pertaining to homelessness and health. Health Affairs, 43(2), 164-171.</a:t>
            </a:r>
          </a:p>
          <a:p>
            <a:pPr>
              <a:spcBef>
                <a:spcPts val="200"/>
              </a:spcBef>
              <a:spcAft>
                <a:spcPts val="400"/>
              </a:spcAft>
            </a:pPr>
            <a:r>
              <a:rPr lang="en-US" sz="900" dirty="0"/>
              <a:t>Hanratty, M. (2017). Do local economic conditions affect homelessness? Impact of area housing market factors, unemployment, and poverty on community homeless rates. Housing Policy Debate, 27(4), 640-655.</a:t>
            </a:r>
          </a:p>
          <a:p>
            <a:pPr>
              <a:spcBef>
                <a:spcPts val="200"/>
              </a:spcBef>
              <a:spcAft>
                <a:spcPts val="400"/>
              </a:spcAft>
            </a:pPr>
            <a:r>
              <a:rPr lang="en-US" sz="900" dirty="0"/>
              <a:t>Honig, M., &amp; Filer, R. K. (1993). Causes of intercity variation in homelessness. The American Economic Review, 83(1), 248–255.</a:t>
            </a:r>
          </a:p>
          <a:p>
            <a:pPr>
              <a:spcBef>
                <a:spcPts val="200"/>
              </a:spcBef>
              <a:spcAft>
                <a:spcPts val="400"/>
              </a:spcAft>
            </a:pPr>
            <a:r>
              <a:rPr lang="en-US" sz="900" dirty="0"/>
              <a:t>Hwang, J., Zhang, I., Jeon, J. S., Chapple, K., Greenberg, J., &amp; </a:t>
            </a:r>
            <a:r>
              <a:rPr lang="en-US" sz="900" dirty="0" err="1"/>
              <a:t>Shrimali</a:t>
            </a:r>
            <a:r>
              <a:rPr lang="en-US" sz="900" dirty="0"/>
              <a:t>, B. 2022. “Research Brief: Who Benefits from Tenant Protections? The Effects of Rent Stabilization and Just Cause for Evictions on Residential Mobility in the Bay Area.” </a:t>
            </a:r>
            <a:r>
              <a:rPr lang="en-US" sz="700" dirty="0">
                <a:hlinkClick r:id="rId3"/>
              </a:rPr>
              <a:t>https://static1.squarespace.com/static/5ebc6a5493ebe43c8bd9518e/t/622ff5be4c6e1e75933f7945/1647310272596/Brief_Who+Benefits+From+Tenant+Protections.pdf</a:t>
            </a:r>
            <a:endParaRPr lang="en-US" sz="700" dirty="0"/>
          </a:p>
          <a:p>
            <a:pPr>
              <a:spcBef>
                <a:spcPts val="200"/>
              </a:spcBef>
              <a:spcAft>
                <a:spcPts val="400"/>
              </a:spcAft>
            </a:pPr>
            <a:r>
              <a:rPr lang="en-US" sz="900" dirty="0"/>
              <a:t>Keene, D. E., &amp; Blankenship, K. M. (2023). The Affordable Rental Housing Crisis and Population Health Equity: A Multidimensional and Multilevel Framework. Journal of Urban Health, 100(6), 1212–1223. </a:t>
            </a:r>
          </a:p>
          <a:p>
            <a:pPr>
              <a:spcBef>
                <a:spcPts val="200"/>
              </a:spcBef>
              <a:spcAft>
                <a:spcPts val="400"/>
              </a:spcAft>
            </a:pPr>
            <a:r>
              <a:rPr lang="en-US" sz="900" dirty="0"/>
              <a:t>Lee, B. A., Price-</a:t>
            </a:r>
            <a:r>
              <a:rPr lang="en-US" sz="900" dirty="0" err="1"/>
              <a:t>Spratlen</a:t>
            </a:r>
            <a:r>
              <a:rPr lang="en-US" sz="900" dirty="0"/>
              <a:t>, T., &amp; Kanan, J. W. (2003). Determinants of homelessness in metropolitan areas. Journal of Urban Affairs, 25(3), 335–356. </a:t>
            </a:r>
          </a:p>
          <a:p>
            <a:pPr>
              <a:spcBef>
                <a:spcPts val="200"/>
              </a:spcBef>
              <a:spcAft>
                <a:spcPts val="400"/>
              </a:spcAft>
            </a:pPr>
            <a:r>
              <a:rPr lang="en-US" sz="900" dirty="0"/>
              <a:t>Merritt, B., &amp; Farnworth, M. D. (2020). State Landlord–Tenant Policy and Eviction Rates in Majority-Minority Neighborhoods. Housing Policy Debate, 31(3–5), 562–581</a:t>
            </a:r>
          </a:p>
          <a:p>
            <a:pPr>
              <a:spcBef>
                <a:spcPts val="200"/>
              </a:spcBef>
              <a:spcAft>
                <a:spcPts val="400"/>
              </a:spcAft>
            </a:pPr>
            <a:r>
              <a:rPr lang="en-US" sz="900" dirty="0"/>
              <a:t>National Low Income Housing Coalition. (Updated 2025). State and Local Tenant Protections Database. https://</a:t>
            </a:r>
            <a:r>
              <a:rPr lang="en-US" sz="900" dirty="0" err="1"/>
              <a:t>nlihc.org</a:t>
            </a:r>
            <a:r>
              <a:rPr lang="en-US" sz="900" dirty="0"/>
              <a:t>/tenant-protections</a:t>
            </a:r>
          </a:p>
          <a:p>
            <a:pPr>
              <a:spcBef>
                <a:spcPts val="200"/>
              </a:spcBef>
              <a:spcAft>
                <a:spcPts val="400"/>
              </a:spcAft>
            </a:pPr>
            <a:r>
              <a:rPr lang="en-US" sz="900" dirty="0"/>
              <a:t>National U.S. Dept of Housing and Urban Development. (2024, Dec). HUD 2024 Continuum of Care Homeless Assistance Programs Homeless Populations and Subpopulations. </a:t>
            </a:r>
            <a:r>
              <a:rPr lang="en-US" sz="900" dirty="0">
                <a:hlinkClick r:id="rId4"/>
              </a:rPr>
              <a:t>https://files.hudexchange.info/reports/published/CoC_PopSub_CoC_RI-500-2024_RI_2024.pd</a:t>
            </a:r>
            <a:endParaRPr lang="en-US" sz="900" dirty="0"/>
          </a:p>
          <a:p>
            <a:pPr>
              <a:spcBef>
                <a:spcPts val="200"/>
              </a:spcBef>
              <a:spcAft>
                <a:spcPts val="400"/>
              </a:spcAft>
            </a:pPr>
            <a:r>
              <a:rPr lang="en-US" sz="900" dirty="0"/>
              <a:t>Quigley, J. M., &amp; Raphael, S. (2002). The Economics of Homelessness: The evidence from North America. European Journal of Housing Policy, 1(3), 323–336. </a:t>
            </a:r>
          </a:p>
          <a:p>
            <a:pPr>
              <a:spcBef>
                <a:spcPts val="200"/>
              </a:spcBef>
              <a:spcAft>
                <a:spcPts val="400"/>
              </a:spcAft>
            </a:pPr>
            <a:r>
              <a:rPr lang="en-US" sz="900" dirty="0"/>
              <a:t>Richard, M. K. (In press). Homelessness and race: The impact of structural conditions on Back, White, and Latine homelessness. Accepted for publication in </a:t>
            </a:r>
            <a:r>
              <a:rPr lang="en-US" sz="900" i="1" dirty="0"/>
              <a:t>Social Problems </a:t>
            </a:r>
          </a:p>
          <a:p>
            <a:pPr>
              <a:spcBef>
                <a:spcPts val="200"/>
              </a:spcBef>
              <a:spcAft>
                <a:spcPts val="400"/>
              </a:spcAft>
            </a:pPr>
            <a:r>
              <a:rPr lang="en-US" sz="900" dirty="0"/>
              <a:t>Shwartz, J., Goetz, E., Card, K., Davis, E. (2025 working paper) University of Minnesota Center for Urban and Regional Affairs, </a:t>
            </a:r>
            <a:r>
              <a:rPr lang="en-US" sz="900" dirty="0" err="1"/>
              <a:t>Loyaola</a:t>
            </a:r>
            <a:r>
              <a:rPr lang="en-US" sz="900" dirty="0"/>
              <a:t> University Maryland. </a:t>
            </a:r>
          </a:p>
          <a:p>
            <a:pPr>
              <a:spcBef>
                <a:spcPts val="200"/>
              </a:spcBef>
              <a:spcAft>
                <a:spcPts val="400"/>
              </a:spcAft>
            </a:pPr>
            <a:r>
              <a:rPr lang="en-US" sz="900" dirty="0"/>
              <a:t>Worley, M. &amp; Bokhari, S. Renters Need to Earn $63,680 to Afford the Typical U.S. Apartment—the Lowest Amount in 3 Years. </a:t>
            </a:r>
            <a:r>
              <a:rPr lang="en-US" sz="900" i="1" dirty="0"/>
              <a:t>Redfin News. </a:t>
            </a:r>
            <a:r>
              <a:rPr lang="en-US" sz="900" dirty="0"/>
              <a:t>https://</a:t>
            </a:r>
            <a:r>
              <a:rPr lang="en-US" sz="900" dirty="0" err="1"/>
              <a:t>www.redfin.com</a:t>
            </a:r>
            <a:r>
              <a:rPr lang="en-US" sz="900" dirty="0"/>
              <a:t>/news/rent-affordability-2025/</a:t>
            </a:r>
          </a:p>
          <a:p>
            <a:pPr>
              <a:spcBef>
                <a:spcPts val="200"/>
              </a:spcBef>
              <a:spcAft>
                <a:spcPts val="400"/>
              </a:spcAft>
            </a:pPr>
            <a:endParaRPr lang="en-US" sz="900" dirty="0"/>
          </a:p>
        </p:txBody>
      </p:sp>
      <p:sp>
        <p:nvSpPr>
          <p:cNvPr id="9" name="Subtitle 1">
            <a:extLst>
              <a:ext uri="{FF2B5EF4-FFF2-40B4-BE49-F238E27FC236}">
                <a16:creationId xmlns:a16="http://schemas.microsoft.com/office/drawing/2014/main" id="{562585F2-0EAD-A78D-BD7F-E3D948D65D9A}"/>
              </a:ext>
            </a:extLst>
          </p:cNvPr>
          <p:cNvSpPr txBox="1">
            <a:spLocks/>
          </p:cNvSpPr>
          <p:nvPr/>
        </p:nvSpPr>
        <p:spPr>
          <a:xfrm>
            <a:off x="1219200" y="3886200"/>
            <a:ext cx="6400800" cy="1752600"/>
          </a:xfrm>
          <a:prstGeom prst="rect">
            <a:avLst/>
          </a:prstGeom>
        </p:spPr>
        <p:txBody>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693779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7CE027-0E75-F528-426F-DCEE661A6E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C151AC-63F1-E9CD-3DB0-422084A45A5C}"/>
              </a:ext>
            </a:extLst>
          </p:cNvPr>
          <p:cNvSpPr>
            <a:spLocks noGrp="1"/>
          </p:cNvSpPr>
          <p:nvPr>
            <p:ph type="title"/>
          </p:nvPr>
        </p:nvSpPr>
        <p:spPr>
          <a:xfrm>
            <a:off x="-304800" y="283540"/>
            <a:ext cx="9220200" cy="1143000"/>
          </a:xfrm>
        </p:spPr>
        <p:txBody>
          <a:bodyPr/>
          <a:lstStyle/>
          <a:p>
            <a:pPr algn="ctr"/>
            <a:r>
              <a:rPr lang="en-US" sz="3600" dirty="0">
                <a:solidFill>
                  <a:srgbClr val="FFC000"/>
                </a:solidFill>
              </a:rPr>
              <a:t>National Trends in investor-owned rental housing</a:t>
            </a:r>
          </a:p>
        </p:txBody>
      </p:sp>
      <p:sp>
        <p:nvSpPr>
          <p:cNvPr id="3" name="Content Placeholder 2">
            <a:extLst>
              <a:ext uri="{FF2B5EF4-FFF2-40B4-BE49-F238E27FC236}">
                <a16:creationId xmlns:a16="http://schemas.microsoft.com/office/drawing/2014/main" id="{62E7142A-8746-F542-89A7-3FDC947711C5}"/>
              </a:ext>
            </a:extLst>
          </p:cNvPr>
          <p:cNvSpPr>
            <a:spLocks noGrp="1"/>
          </p:cNvSpPr>
          <p:nvPr>
            <p:ph sz="quarter" idx="13"/>
          </p:nvPr>
        </p:nvSpPr>
        <p:spPr>
          <a:xfrm>
            <a:off x="228600" y="1717711"/>
            <a:ext cx="6172200" cy="4114800"/>
          </a:xfrm>
        </p:spPr>
        <p:txBody>
          <a:bodyPr>
            <a:normAutofit lnSpcReduction="10000"/>
          </a:bodyPr>
          <a:lstStyle/>
          <a:p>
            <a:r>
              <a:rPr lang="en-US" sz="2800" dirty="0"/>
              <a:t>Growth in corporate &amp; investor-owned rental housing</a:t>
            </a:r>
          </a:p>
          <a:p>
            <a:r>
              <a:rPr lang="en-US" sz="2800" dirty="0"/>
              <a:t>Higher eviction rates</a:t>
            </a:r>
          </a:p>
          <a:p>
            <a:r>
              <a:rPr lang="en-US" sz="2800" dirty="0"/>
              <a:t>More rapid rent increases &amp; greater use of miscellaneous fees</a:t>
            </a:r>
          </a:p>
          <a:p>
            <a:r>
              <a:rPr lang="en-US" sz="2800" dirty="0"/>
              <a:t>Less responsive</a:t>
            </a:r>
          </a:p>
          <a:p>
            <a:r>
              <a:rPr lang="en-US" sz="2800" dirty="0"/>
              <a:t>Lower levels of property maintenance</a:t>
            </a:r>
          </a:p>
        </p:txBody>
      </p:sp>
      <p:sp>
        <p:nvSpPr>
          <p:cNvPr id="4" name="TextBox 3">
            <a:extLst>
              <a:ext uri="{FF2B5EF4-FFF2-40B4-BE49-F238E27FC236}">
                <a16:creationId xmlns:a16="http://schemas.microsoft.com/office/drawing/2014/main" id="{B0EFC245-547B-5B6E-E8FC-2293BA8DD962}"/>
              </a:ext>
            </a:extLst>
          </p:cNvPr>
          <p:cNvSpPr txBox="1"/>
          <p:nvPr/>
        </p:nvSpPr>
        <p:spPr>
          <a:xfrm>
            <a:off x="6248400" y="1600200"/>
            <a:ext cx="2819400" cy="646331"/>
          </a:xfrm>
          <a:prstGeom prst="rect">
            <a:avLst/>
          </a:prstGeom>
          <a:noFill/>
        </p:spPr>
        <p:txBody>
          <a:bodyPr wrap="square" rtlCol="0">
            <a:spAutoFit/>
          </a:bodyPr>
          <a:lstStyle/>
          <a:p>
            <a:r>
              <a:rPr lang="en-US" dirty="0"/>
              <a:t>Lee, 2017</a:t>
            </a:r>
          </a:p>
          <a:p>
            <a:r>
              <a:rPr lang="en-US" dirty="0"/>
              <a:t>Seymour et al., 2013</a:t>
            </a:r>
          </a:p>
        </p:txBody>
      </p:sp>
      <p:sp>
        <p:nvSpPr>
          <p:cNvPr id="5" name="TextBox 4">
            <a:extLst>
              <a:ext uri="{FF2B5EF4-FFF2-40B4-BE49-F238E27FC236}">
                <a16:creationId xmlns:a16="http://schemas.microsoft.com/office/drawing/2014/main" id="{E8B60159-3423-C05B-1021-23D8A7B38CAE}"/>
              </a:ext>
            </a:extLst>
          </p:cNvPr>
          <p:cNvSpPr txBox="1"/>
          <p:nvPr/>
        </p:nvSpPr>
        <p:spPr>
          <a:xfrm>
            <a:off x="6248400" y="2123937"/>
            <a:ext cx="2819400" cy="1200329"/>
          </a:xfrm>
          <a:prstGeom prst="rect">
            <a:avLst/>
          </a:prstGeom>
          <a:noFill/>
        </p:spPr>
        <p:txBody>
          <a:bodyPr wrap="square" rtlCol="0">
            <a:spAutoFit/>
          </a:bodyPr>
          <a:lstStyle/>
          <a:p>
            <a:r>
              <a:rPr lang="en-US" dirty="0"/>
              <a:t>Raymond et al., 2018</a:t>
            </a:r>
          </a:p>
          <a:p>
            <a:r>
              <a:rPr lang="en-US" dirty="0"/>
              <a:t>Leung et al., 2021</a:t>
            </a:r>
          </a:p>
          <a:p>
            <a:r>
              <a:rPr lang="en-US" dirty="0" err="1"/>
              <a:t>Gomory</a:t>
            </a:r>
            <a:r>
              <a:rPr lang="en-US" dirty="0"/>
              <a:t>, 2022</a:t>
            </a:r>
          </a:p>
          <a:p>
            <a:r>
              <a:rPr lang="en-US" dirty="0"/>
              <a:t>Seymour &amp; Akers, 2021</a:t>
            </a:r>
          </a:p>
        </p:txBody>
      </p:sp>
      <p:sp>
        <p:nvSpPr>
          <p:cNvPr id="6" name="TextBox 5">
            <a:extLst>
              <a:ext uri="{FF2B5EF4-FFF2-40B4-BE49-F238E27FC236}">
                <a16:creationId xmlns:a16="http://schemas.microsoft.com/office/drawing/2014/main" id="{33EFBCBA-F866-E612-A78F-0FBCD56DC1C3}"/>
              </a:ext>
            </a:extLst>
          </p:cNvPr>
          <p:cNvSpPr txBox="1"/>
          <p:nvPr/>
        </p:nvSpPr>
        <p:spPr>
          <a:xfrm>
            <a:off x="6248400" y="3246410"/>
            <a:ext cx="2819400" cy="646331"/>
          </a:xfrm>
          <a:prstGeom prst="rect">
            <a:avLst/>
          </a:prstGeom>
          <a:noFill/>
        </p:spPr>
        <p:txBody>
          <a:bodyPr wrap="square" rtlCol="0">
            <a:spAutoFit/>
          </a:bodyPr>
          <a:lstStyle/>
          <a:p>
            <a:r>
              <a:rPr lang="en-US" dirty="0" err="1"/>
              <a:t>Reosti</a:t>
            </a:r>
            <a:r>
              <a:rPr lang="en-US" dirty="0"/>
              <a:t>, et al., 2023</a:t>
            </a:r>
          </a:p>
          <a:p>
            <a:r>
              <a:rPr lang="en-US" dirty="0" err="1"/>
              <a:t>Gurun</a:t>
            </a:r>
            <a:r>
              <a:rPr lang="en-US" dirty="0"/>
              <a:t>, et al., 2023</a:t>
            </a:r>
          </a:p>
        </p:txBody>
      </p:sp>
      <p:sp>
        <p:nvSpPr>
          <p:cNvPr id="7" name="TextBox 6">
            <a:extLst>
              <a:ext uri="{FF2B5EF4-FFF2-40B4-BE49-F238E27FC236}">
                <a16:creationId xmlns:a16="http://schemas.microsoft.com/office/drawing/2014/main" id="{188F7F16-25F8-CB94-D5B8-87148D60F237}"/>
              </a:ext>
            </a:extLst>
          </p:cNvPr>
          <p:cNvSpPr txBox="1"/>
          <p:nvPr/>
        </p:nvSpPr>
        <p:spPr>
          <a:xfrm>
            <a:off x="6248400" y="3980609"/>
            <a:ext cx="2279276" cy="646331"/>
          </a:xfrm>
          <a:prstGeom prst="rect">
            <a:avLst/>
          </a:prstGeom>
          <a:noFill/>
        </p:spPr>
        <p:txBody>
          <a:bodyPr wrap="square" rtlCol="0">
            <a:spAutoFit/>
          </a:bodyPr>
          <a:lstStyle/>
          <a:p>
            <a:r>
              <a:rPr lang="en-US" dirty="0"/>
              <a:t>Decker, 2023</a:t>
            </a:r>
          </a:p>
          <a:p>
            <a:r>
              <a:rPr lang="en-US" dirty="0"/>
              <a:t>Goetz et al., 2024</a:t>
            </a:r>
          </a:p>
        </p:txBody>
      </p:sp>
      <p:sp>
        <p:nvSpPr>
          <p:cNvPr id="8" name="TextBox 7">
            <a:extLst>
              <a:ext uri="{FF2B5EF4-FFF2-40B4-BE49-F238E27FC236}">
                <a16:creationId xmlns:a16="http://schemas.microsoft.com/office/drawing/2014/main" id="{3827BAA2-08D7-7C96-539B-1D1DA35E3353}"/>
              </a:ext>
            </a:extLst>
          </p:cNvPr>
          <p:cNvSpPr txBox="1"/>
          <p:nvPr/>
        </p:nvSpPr>
        <p:spPr>
          <a:xfrm>
            <a:off x="6248400" y="4800600"/>
            <a:ext cx="2819400" cy="369332"/>
          </a:xfrm>
          <a:prstGeom prst="rect">
            <a:avLst/>
          </a:prstGeom>
          <a:noFill/>
        </p:spPr>
        <p:txBody>
          <a:bodyPr wrap="square" rtlCol="0">
            <a:spAutoFit/>
          </a:bodyPr>
          <a:lstStyle/>
          <a:p>
            <a:r>
              <a:rPr lang="en-US" dirty="0"/>
              <a:t>Goetz &amp; Damiano , 2025</a:t>
            </a:r>
          </a:p>
        </p:txBody>
      </p:sp>
    </p:spTree>
    <p:extLst>
      <p:ext uri="{BB962C8B-B14F-4D97-AF65-F5344CB8AC3E}">
        <p14:creationId xmlns:p14="http://schemas.microsoft.com/office/powerpoint/2010/main" val="131465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93709BD-4BCF-0821-E8E4-9A73AF431A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383CC9-2BD2-A2E8-6896-15469B378317}"/>
              </a:ext>
            </a:extLst>
          </p:cNvPr>
          <p:cNvSpPr>
            <a:spLocks noGrp="1"/>
          </p:cNvSpPr>
          <p:nvPr>
            <p:ph type="title"/>
          </p:nvPr>
        </p:nvSpPr>
        <p:spPr>
          <a:xfrm>
            <a:off x="233948" y="832586"/>
            <a:ext cx="8018722" cy="792162"/>
          </a:xfrm>
        </p:spPr>
        <p:txBody>
          <a:bodyPr/>
          <a:lstStyle/>
          <a:p>
            <a:pPr algn="ctr"/>
            <a:r>
              <a:rPr lang="en-US" sz="3400" dirty="0">
                <a:solidFill>
                  <a:srgbClr val="FFC000"/>
                </a:solidFill>
              </a:rPr>
              <a:t>Increased housing insecurity &amp; homelessness</a:t>
            </a:r>
          </a:p>
        </p:txBody>
      </p:sp>
      <p:sp>
        <p:nvSpPr>
          <p:cNvPr id="3" name="Content Placeholder 2">
            <a:extLst>
              <a:ext uri="{FF2B5EF4-FFF2-40B4-BE49-F238E27FC236}">
                <a16:creationId xmlns:a16="http://schemas.microsoft.com/office/drawing/2014/main" id="{7F9C64D7-0F4B-2ACE-ABF4-3374A45E0B84}"/>
              </a:ext>
            </a:extLst>
          </p:cNvPr>
          <p:cNvSpPr>
            <a:spLocks noGrp="1"/>
          </p:cNvSpPr>
          <p:nvPr>
            <p:ph sz="quarter" idx="13"/>
          </p:nvPr>
        </p:nvSpPr>
        <p:spPr>
          <a:xfrm>
            <a:off x="307953" y="1867665"/>
            <a:ext cx="8133841" cy="3414153"/>
          </a:xfrm>
        </p:spPr>
        <p:txBody>
          <a:bodyPr>
            <a:noAutofit/>
          </a:bodyPr>
          <a:lstStyle/>
          <a:p>
            <a:r>
              <a:rPr lang="en-US" sz="2000" dirty="0"/>
              <a:t>Providence - the least affordable metro area in the United States </a:t>
            </a:r>
            <a:r>
              <a:rPr lang="en-US" sz="1300" dirty="0"/>
              <a:t>(Redfin - Worley &amp; Bokhari, 2025; based on the difference between median income required for rent and the median renter income)</a:t>
            </a:r>
          </a:p>
          <a:p>
            <a:r>
              <a:rPr lang="en-US" sz="2400" dirty="0"/>
              <a:t>In the past 5 years, homelessness in RI has </a:t>
            </a:r>
            <a:r>
              <a:rPr lang="en-US" sz="2400" b="1" dirty="0">
                <a:highlight>
                  <a:srgbClr val="800000"/>
                </a:highlight>
              </a:rPr>
              <a:t>doubled</a:t>
            </a:r>
            <a:r>
              <a:rPr lang="en-US" sz="2400" dirty="0"/>
              <a:t>.</a:t>
            </a:r>
          </a:p>
          <a:p>
            <a:pPr lvl="1"/>
            <a:r>
              <a:rPr lang="en-US" sz="2000" dirty="0"/>
              <a:t>Jan. 2024 PIT Count: 2,442 people (HUD, 2024)</a:t>
            </a:r>
          </a:p>
          <a:p>
            <a:r>
              <a:rPr lang="en-US" sz="2400" dirty="0"/>
              <a:t>The costs of not addressing this crisis are high:</a:t>
            </a:r>
          </a:p>
          <a:p>
            <a:pPr lvl="1"/>
            <a:r>
              <a:rPr lang="en-US" sz="2400" dirty="0"/>
              <a:t>Individual –</a:t>
            </a:r>
            <a:r>
              <a:rPr lang="en-US" sz="1800" dirty="0"/>
              <a:t>Early mortality, increased injury, exacerbated poverty, poor educational outcomes for children, negative health outcomes across the lifespan </a:t>
            </a:r>
            <a:r>
              <a:rPr lang="en-US" sz="1500" dirty="0"/>
              <a:t>(Garcia et al., 2024; Funk et al., 2022)</a:t>
            </a:r>
          </a:p>
          <a:p>
            <a:pPr lvl="1"/>
            <a:r>
              <a:rPr lang="en-US" sz="2400" dirty="0"/>
              <a:t>Community – </a:t>
            </a:r>
            <a:r>
              <a:rPr lang="en-US" sz="1800" dirty="0"/>
              <a:t>High economic costs associated with homeless services, health care, criminal justice; working families feel the burden across communities (e.g., supporting doubled-up friends and family) </a:t>
            </a:r>
            <a:r>
              <a:rPr lang="en-US" sz="1500" dirty="0"/>
              <a:t>(Keene &amp; </a:t>
            </a:r>
            <a:r>
              <a:rPr lang="en-US" sz="1500" dirty="0" err="1"/>
              <a:t>Blakenship</a:t>
            </a:r>
            <a:r>
              <a:rPr lang="en-US" sz="1500" dirty="0"/>
              <a:t>, 2023)</a:t>
            </a:r>
          </a:p>
        </p:txBody>
      </p:sp>
      <p:sp>
        <p:nvSpPr>
          <p:cNvPr id="8" name="Content Placeholder 2">
            <a:extLst>
              <a:ext uri="{FF2B5EF4-FFF2-40B4-BE49-F238E27FC236}">
                <a16:creationId xmlns:a16="http://schemas.microsoft.com/office/drawing/2014/main" id="{4CED76AD-5E69-BD91-047C-BBE9E502F4EA}"/>
              </a:ext>
            </a:extLst>
          </p:cNvPr>
          <p:cNvSpPr txBox="1">
            <a:spLocks/>
          </p:cNvSpPr>
          <p:nvPr/>
        </p:nvSpPr>
        <p:spPr>
          <a:xfrm>
            <a:off x="44823" y="4400667"/>
            <a:ext cx="8396972" cy="1695333"/>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endParaRPr lang="en-US" sz="2400" dirty="0"/>
          </a:p>
        </p:txBody>
      </p:sp>
    </p:spTree>
    <p:extLst>
      <p:ext uri="{BB962C8B-B14F-4D97-AF65-F5344CB8AC3E}">
        <p14:creationId xmlns:p14="http://schemas.microsoft.com/office/powerpoint/2010/main" val="331208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B12DF9C-F4CE-24BD-259D-31C289F15A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11BD26-9F9A-F775-3D59-97694A6D34D7}"/>
              </a:ext>
            </a:extLst>
          </p:cNvPr>
          <p:cNvSpPr>
            <a:spLocks noGrp="1"/>
          </p:cNvSpPr>
          <p:nvPr>
            <p:ph type="title"/>
          </p:nvPr>
        </p:nvSpPr>
        <p:spPr>
          <a:xfrm>
            <a:off x="609600" y="274638"/>
            <a:ext cx="7924800" cy="1143000"/>
          </a:xfrm>
        </p:spPr>
        <p:txBody>
          <a:bodyPr/>
          <a:lstStyle/>
          <a:p>
            <a:pPr algn="ctr"/>
            <a:r>
              <a:rPr lang="en-US" sz="3600" dirty="0">
                <a:solidFill>
                  <a:srgbClr val="FFC000"/>
                </a:solidFill>
              </a:rPr>
              <a:t>Homelessness is a housing problem</a:t>
            </a:r>
          </a:p>
        </p:txBody>
      </p:sp>
      <p:pic>
        <p:nvPicPr>
          <p:cNvPr id="5" name="Picture 4">
            <a:extLst>
              <a:ext uri="{FF2B5EF4-FFF2-40B4-BE49-F238E27FC236}">
                <a16:creationId xmlns:a16="http://schemas.microsoft.com/office/drawing/2014/main" id="{1B1993AD-2C5C-5A93-C1B5-3F8E4EC7CF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584" y="2707224"/>
            <a:ext cx="5323416" cy="39925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15EDDB4-9E9B-FE5E-80DD-3C8016550ECD}"/>
              </a:ext>
            </a:extLst>
          </p:cNvPr>
          <p:cNvSpPr txBox="1"/>
          <p:nvPr/>
        </p:nvSpPr>
        <p:spPr>
          <a:xfrm>
            <a:off x="5805395" y="5944581"/>
            <a:ext cx="2748593" cy="784830"/>
          </a:xfrm>
          <a:prstGeom prst="rect">
            <a:avLst/>
          </a:prstGeom>
          <a:noFill/>
        </p:spPr>
        <p:txBody>
          <a:bodyPr wrap="square">
            <a:spAutoFit/>
          </a:bodyPr>
          <a:lstStyle/>
          <a:p>
            <a:r>
              <a:rPr lang="en-US" sz="1500" dirty="0"/>
              <a:t>Figure: Colburn &amp; </a:t>
            </a:r>
            <a:r>
              <a:rPr lang="en-US" sz="1500" dirty="0" err="1"/>
              <a:t>Aldern</a:t>
            </a:r>
            <a:r>
              <a:rPr lang="en-US" sz="1500" dirty="0"/>
              <a:t> 2021 book: “Homelessness is a Housing Problem”</a:t>
            </a:r>
          </a:p>
        </p:txBody>
      </p:sp>
      <p:sp>
        <p:nvSpPr>
          <p:cNvPr id="9" name="TextBox 8">
            <a:extLst>
              <a:ext uri="{FF2B5EF4-FFF2-40B4-BE49-F238E27FC236}">
                <a16:creationId xmlns:a16="http://schemas.microsoft.com/office/drawing/2014/main" id="{65D69FED-C099-A122-D4B9-EA0704BF2E40}"/>
              </a:ext>
            </a:extLst>
          </p:cNvPr>
          <p:cNvSpPr txBox="1"/>
          <p:nvPr/>
        </p:nvSpPr>
        <p:spPr>
          <a:xfrm>
            <a:off x="310092" y="1433156"/>
            <a:ext cx="8833908" cy="1200329"/>
          </a:xfrm>
          <a:prstGeom prst="rect">
            <a:avLst/>
          </a:prstGeom>
          <a:noFill/>
        </p:spPr>
        <p:txBody>
          <a:bodyPr wrap="square">
            <a:spAutoFit/>
          </a:bodyPr>
          <a:lstStyle/>
          <a:p>
            <a:r>
              <a:rPr lang="en-US" b="1" dirty="0"/>
              <a:t>D</a:t>
            </a:r>
            <a:r>
              <a:rPr lang="en-US" sz="1800" b="1" dirty="0"/>
              <a:t>ecades of research shows a significant positive association between homelessness rates and median </a:t>
            </a:r>
            <a:r>
              <a:rPr lang="en-US" b="1" dirty="0"/>
              <a:t>rent. </a:t>
            </a:r>
          </a:p>
          <a:p>
            <a:endParaRPr lang="en-US" sz="600" b="1" dirty="0"/>
          </a:p>
          <a:p>
            <a:r>
              <a:rPr lang="en-US" sz="1500" dirty="0"/>
              <a:t>(Honig &amp; Filer, 1993; Lee et al., 2003; Quigley &amp; Raphael, 2002; Byrne et al., 2013; Fargo et al., 2013; Hanratty et al., 2017; Glynn &amp; Fox, 2019; GAO, 2020; Colburn &amp; </a:t>
            </a:r>
            <a:r>
              <a:rPr lang="en-US" sz="1500" dirty="0" err="1"/>
              <a:t>Aldern</a:t>
            </a:r>
            <a:r>
              <a:rPr lang="en-US" sz="1500" dirty="0"/>
              <a:t>, 2022; Richard, </a:t>
            </a:r>
            <a:r>
              <a:rPr lang="en-US" sz="1300" dirty="0"/>
              <a:t>in press).</a:t>
            </a:r>
          </a:p>
        </p:txBody>
      </p:sp>
      <p:sp>
        <p:nvSpPr>
          <p:cNvPr id="10" name="TextBox 9">
            <a:extLst>
              <a:ext uri="{FF2B5EF4-FFF2-40B4-BE49-F238E27FC236}">
                <a16:creationId xmlns:a16="http://schemas.microsoft.com/office/drawing/2014/main" id="{B988024E-9833-A018-F76D-7ADD8DE44624}"/>
              </a:ext>
            </a:extLst>
          </p:cNvPr>
          <p:cNvSpPr txBox="1"/>
          <p:nvPr/>
        </p:nvSpPr>
        <p:spPr>
          <a:xfrm>
            <a:off x="5805395" y="2819400"/>
            <a:ext cx="3033805" cy="3354765"/>
          </a:xfrm>
          <a:prstGeom prst="rect">
            <a:avLst/>
          </a:prstGeom>
          <a:noFill/>
        </p:spPr>
        <p:txBody>
          <a:bodyPr wrap="square">
            <a:spAutoFit/>
          </a:bodyPr>
          <a:lstStyle/>
          <a:p>
            <a:pPr marL="285750" indent="-285750">
              <a:buFont typeface="Arial" panose="020B0604020202020204" pitchFamily="34" charset="0"/>
              <a:buChar char="•"/>
            </a:pPr>
            <a:r>
              <a:rPr lang="en-US" sz="1600" dirty="0"/>
              <a:t>Adjusting for other factors </a:t>
            </a:r>
            <a:r>
              <a:rPr lang="en-US" sz="1600" b="1" dirty="0"/>
              <a:t>- $100 increase in median rent is associated with:</a:t>
            </a:r>
          </a:p>
          <a:p>
            <a:endParaRPr lang="en-US" sz="900" b="1" dirty="0"/>
          </a:p>
          <a:p>
            <a:pPr marL="742950" lvl="1" indent="-285750">
              <a:buFont typeface="Arial" panose="020B0604020202020204" pitchFamily="34" charset="0"/>
              <a:buChar char="•"/>
            </a:pPr>
            <a:r>
              <a:rPr lang="en-US" sz="1600" b="1" dirty="0"/>
              <a:t>9% increase in total homelessness </a:t>
            </a:r>
            <a:r>
              <a:rPr lang="en-US" sz="1400" dirty="0"/>
              <a:t>(GAO, 2020)</a:t>
            </a:r>
          </a:p>
          <a:p>
            <a:pPr marL="742950" lvl="1" indent="-285750">
              <a:buFont typeface="Arial" panose="020B0604020202020204" pitchFamily="34" charset="0"/>
              <a:buChar char="•"/>
            </a:pPr>
            <a:endParaRPr lang="en-US" sz="900" dirty="0"/>
          </a:p>
          <a:p>
            <a:pPr marL="742950" lvl="1" indent="-285750">
              <a:buFont typeface="Arial" panose="020B0604020202020204" pitchFamily="34" charset="0"/>
              <a:buChar char="•"/>
            </a:pPr>
            <a:r>
              <a:rPr lang="en-US" sz="1600" b="1" dirty="0"/>
              <a:t>27% increase in unsheltered homelessness </a:t>
            </a:r>
            <a:r>
              <a:rPr lang="en-US" sz="1600" dirty="0"/>
              <a:t>(Richard, in press)</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61072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A52577F-56C9-037E-9CF6-B1454B5328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6D2949-2FBE-428B-6A5C-AB3A09DEB1EF}"/>
              </a:ext>
            </a:extLst>
          </p:cNvPr>
          <p:cNvSpPr>
            <a:spLocks noGrp="1"/>
          </p:cNvSpPr>
          <p:nvPr>
            <p:ph type="title"/>
          </p:nvPr>
        </p:nvSpPr>
        <p:spPr>
          <a:xfrm>
            <a:off x="609600" y="274638"/>
            <a:ext cx="7620000" cy="1143000"/>
          </a:xfrm>
        </p:spPr>
        <p:txBody>
          <a:bodyPr/>
          <a:lstStyle/>
          <a:p>
            <a:pPr algn="ctr"/>
            <a:r>
              <a:rPr lang="en-US" sz="3600" dirty="0">
                <a:solidFill>
                  <a:srgbClr val="FFC000"/>
                </a:solidFill>
              </a:rPr>
              <a:t>How can we improve housing stability?</a:t>
            </a:r>
          </a:p>
        </p:txBody>
      </p:sp>
      <p:sp>
        <p:nvSpPr>
          <p:cNvPr id="3" name="Content Placeholder 2">
            <a:extLst>
              <a:ext uri="{FF2B5EF4-FFF2-40B4-BE49-F238E27FC236}">
                <a16:creationId xmlns:a16="http://schemas.microsoft.com/office/drawing/2014/main" id="{63E54B37-8FF3-A262-003A-04EC9EB1852B}"/>
              </a:ext>
            </a:extLst>
          </p:cNvPr>
          <p:cNvSpPr>
            <a:spLocks noGrp="1"/>
          </p:cNvSpPr>
          <p:nvPr>
            <p:ph sz="quarter" idx="13"/>
          </p:nvPr>
        </p:nvSpPr>
        <p:spPr>
          <a:xfrm>
            <a:off x="623047" y="1828800"/>
            <a:ext cx="7924800" cy="4114800"/>
          </a:xfrm>
        </p:spPr>
        <p:txBody>
          <a:bodyPr>
            <a:normAutofit/>
          </a:bodyPr>
          <a:lstStyle/>
          <a:p>
            <a:r>
              <a:rPr lang="en-US" sz="2800" dirty="0"/>
              <a:t>In addition to preserving and producing affordable housing, communities can improve housing stability through renter protections </a:t>
            </a:r>
            <a:r>
              <a:rPr lang="en-US" sz="2400" dirty="0"/>
              <a:t>(Merrit &amp; Farnworth, 2021).</a:t>
            </a:r>
          </a:p>
          <a:p>
            <a:r>
              <a:rPr lang="en-US" sz="2800" dirty="0"/>
              <a:t>Just Cause Eviction Protections help renters stay in their homes by preventing arbitrary, unfair, or retaliatory evictions.</a:t>
            </a:r>
          </a:p>
        </p:txBody>
      </p:sp>
    </p:spTree>
    <p:extLst>
      <p:ext uri="{BB962C8B-B14F-4D97-AF65-F5344CB8AC3E}">
        <p14:creationId xmlns:p14="http://schemas.microsoft.com/office/powerpoint/2010/main" val="36458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C61D3-75AF-D48C-3D66-8FA8358F8CE9}"/>
              </a:ext>
            </a:extLst>
          </p:cNvPr>
          <p:cNvSpPr>
            <a:spLocks noGrp="1"/>
          </p:cNvSpPr>
          <p:nvPr>
            <p:ph type="title"/>
          </p:nvPr>
        </p:nvSpPr>
        <p:spPr>
          <a:xfrm>
            <a:off x="609600" y="274638"/>
            <a:ext cx="7620000" cy="1143000"/>
          </a:xfrm>
        </p:spPr>
        <p:txBody>
          <a:bodyPr/>
          <a:lstStyle/>
          <a:p>
            <a:pPr algn="ctr"/>
            <a:r>
              <a:rPr lang="en-US" sz="3600" dirty="0">
                <a:solidFill>
                  <a:srgbClr val="FFC000"/>
                </a:solidFill>
              </a:rPr>
              <a:t>Widespread adoption of Just cause</a:t>
            </a:r>
          </a:p>
        </p:txBody>
      </p:sp>
      <p:sp>
        <p:nvSpPr>
          <p:cNvPr id="3" name="Content Placeholder 2">
            <a:extLst>
              <a:ext uri="{FF2B5EF4-FFF2-40B4-BE49-F238E27FC236}">
                <a16:creationId xmlns:a16="http://schemas.microsoft.com/office/drawing/2014/main" id="{21E10957-F12C-32F5-6D83-CBD78182E663}"/>
              </a:ext>
            </a:extLst>
          </p:cNvPr>
          <p:cNvSpPr>
            <a:spLocks noGrp="1"/>
          </p:cNvSpPr>
          <p:nvPr>
            <p:ph sz="quarter" idx="13"/>
          </p:nvPr>
        </p:nvSpPr>
        <p:spPr>
          <a:xfrm>
            <a:off x="623047" y="1828800"/>
            <a:ext cx="7924800" cy="4114800"/>
          </a:xfrm>
        </p:spPr>
        <p:txBody>
          <a:bodyPr>
            <a:normAutofit/>
          </a:bodyPr>
          <a:lstStyle/>
          <a:p>
            <a:r>
              <a:rPr lang="en-US" sz="2800" dirty="0"/>
              <a:t>Dozens of municipalities operate Just/Good cause along with other tenant protections such as rent stabilization.</a:t>
            </a:r>
          </a:p>
          <a:p>
            <a:r>
              <a:rPr lang="en-US" sz="2800" dirty="0"/>
              <a:t>NJ, OR, CA, NH, WA state-level legislation</a:t>
            </a:r>
          </a:p>
          <a:p>
            <a:r>
              <a:rPr lang="en-US" sz="2800" dirty="0"/>
              <a:t>Municipalities in NY and scattered across the country, including Philadelphia, St. Paul, and Washington DC</a:t>
            </a:r>
          </a:p>
        </p:txBody>
      </p:sp>
      <p:sp>
        <p:nvSpPr>
          <p:cNvPr id="5" name="TextBox 4">
            <a:extLst>
              <a:ext uri="{FF2B5EF4-FFF2-40B4-BE49-F238E27FC236}">
                <a16:creationId xmlns:a16="http://schemas.microsoft.com/office/drawing/2014/main" id="{5F97B822-1B29-069D-EDB5-7C7AB7146224}"/>
              </a:ext>
            </a:extLst>
          </p:cNvPr>
          <p:cNvSpPr txBox="1"/>
          <p:nvPr/>
        </p:nvSpPr>
        <p:spPr>
          <a:xfrm>
            <a:off x="477370" y="6096000"/>
            <a:ext cx="8216153" cy="369332"/>
          </a:xfrm>
          <a:prstGeom prst="rect">
            <a:avLst/>
          </a:prstGeom>
          <a:noFill/>
        </p:spPr>
        <p:txBody>
          <a:bodyPr wrap="square">
            <a:spAutoFit/>
          </a:bodyPr>
          <a:lstStyle/>
          <a:p>
            <a:r>
              <a:rPr lang="en-US" sz="1800" dirty="0"/>
              <a:t>(National Low Income Housing Coalition Tenant Protections Database, 2025)</a:t>
            </a:r>
            <a:endParaRPr lang="en-US" dirty="0"/>
          </a:p>
        </p:txBody>
      </p:sp>
    </p:spTree>
    <p:extLst>
      <p:ext uri="{BB962C8B-B14F-4D97-AF65-F5344CB8AC3E}">
        <p14:creationId xmlns:p14="http://schemas.microsoft.com/office/powerpoint/2010/main" val="425407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87FF136-DE51-49E5-FF03-8D538B4A99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F947FC-3287-2A68-E364-69571A78ECBC}"/>
              </a:ext>
            </a:extLst>
          </p:cNvPr>
          <p:cNvSpPr>
            <a:spLocks noGrp="1"/>
          </p:cNvSpPr>
          <p:nvPr>
            <p:ph type="title"/>
          </p:nvPr>
        </p:nvSpPr>
        <p:spPr>
          <a:xfrm>
            <a:off x="609600" y="274638"/>
            <a:ext cx="7924800" cy="1173162"/>
          </a:xfrm>
        </p:spPr>
        <p:txBody>
          <a:bodyPr/>
          <a:lstStyle/>
          <a:p>
            <a:pPr algn="ctr"/>
            <a:r>
              <a:rPr lang="en-US" sz="3600" dirty="0">
                <a:solidFill>
                  <a:srgbClr val="FFC000"/>
                </a:solidFill>
              </a:rPr>
              <a:t>Impact of JUST cause Eviction protections</a:t>
            </a:r>
          </a:p>
        </p:txBody>
      </p:sp>
      <p:sp>
        <p:nvSpPr>
          <p:cNvPr id="3" name="Content Placeholder 2">
            <a:extLst>
              <a:ext uri="{FF2B5EF4-FFF2-40B4-BE49-F238E27FC236}">
                <a16:creationId xmlns:a16="http://schemas.microsoft.com/office/drawing/2014/main" id="{4D756DE5-1B7A-212F-ADA2-342B87B67EE1}"/>
              </a:ext>
            </a:extLst>
          </p:cNvPr>
          <p:cNvSpPr>
            <a:spLocks noGrp="1"/>
          </p:cNvSpPr>
          <p:nvPr>
            <p:ph sz="quarter" idx="13"/>
          </p:nvPr>
        </p:nvSpPr>
        <p:spPr>
          <a:xfrm>
            <a:off x="609600" y="1828800"/>
            <a:ext cx="7924800" cy="3886200"/>
          </a:xfrm>
        </p:spPr>
        <p:txBody>
          <a:bodyPr>
            <a:normAutofit fontScale="77500" lnSpcReduction="20000"/>
          </a:bodyPr>
          <a:lstStyle/>
          <a:p>
            <a:r>
              <a:rPr lang="en-US" sz="2800" dirty="0"/>
              <a:t>Meets stated goals:</a:t>
            </a:r>
          </a:p>
          <a:p>
            <a:pPr lvl="1"/>
            <a:r>
              <a:rPr lang="en-US" sz="2800" dirty="0"/>
              <a:t>Leads to decrease in eviction filings </a:t>
            </a:r>
            <a:r>
              <a:rPr lang="en-US" sz="2100" dirty="0"/>
              <a:t>(Cuellar, 2019: Rate of Evictions before &amp; after Good Cause Law Passed in California Cities)</a:t>
            </a:r>
          </a:p>
          <a:p>
            <a:pPr lvl="1"/>
            <a:r>
              <a:rPr lang="en-US" sz="2800" dirty="0"/>
              <a:t>Is associated with lower rates of outmigration </a:t>
            </a:r>
            <a:r>
              <a:rPr lang="en-US" sz="2300" dirty="0"/>
              <a:t>(Hwang et al., 2022)</a:t>
            </a:r>
          </a:p>
          <a:p>
            <a:pPr lvl="1"/>
            <a:r>
              <a:rPr lang="en-US" sz="2800" dirty="0"/>
              <a:t>Has a direct and immediate impact on mitigating displacement </a:t>
            </a:r>
            <a:r>
              <a:rPr lang="en-US" sz="2300" dirty="0"/>
              <a:t>(Chapple et al., 2023)</a:t>
            </a:r>
          </a:p>
          <a:p>
            <a:r>
              <a:rPr lang="en-US" sz="2800" dirty="0"/>
              <a:t>Some argue that these protections discourage new housing construction.</a:t>
            </a:r>
          </a:p>
          <a:p>
            <a:pPr lvl="1"/>
            <a:r>
              <a:rPr lang="en-US" sz="2800" dirty="0"/>
              <a:t>However, there is no published research to support this claim. In fact, evidence suggests otherwise.</a:t>
            </a:r>
          </a:p>
        </p:txBody>
      </p:sp>
    </p:spTree>
    <p:extLst>
      <p:ext uri="{BB962C8B-B14F-4D97-AF65-F5344CB8AC3E}">
        <p14:creationId xmlns:p14="http://schemas.microsoft.com/office/powerpoint/2010/main" val="293723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B9F7B69-EC2F-0C33-7BB3-22B5458CC5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92B0F7-91BD-C33C-2B09-83555AB48E98}"/>
              </a:ext>
            </a:extLst>
          </p:cNvPr>
          <p:cNvSpPr>
            <a:spLocks noGrp="1"/>
          </p:cNvSpPr>
          <p:nvPr>
            <p:ph type="title"/>
          </p:nvPr>
        </p:nvSpPr>
        <p:spPr>
          <a:xfrm>
            <a:off x="609600" y="274638"/>
            <a:ext cx="7924800" cy="1173162"/>
          </a:xfrm>
        </p:spPr>
        <p:txBody>
          <a:bodyPr/>
          <a:lstStyle/>
          <a:p>
            <a:pPr algn="ctr"/>
            <a:r>
              <a:rPr lang="en-US" sz="3600" dirty="0">
                <a:solidFill>
                  <a:srgbClr val="FFC000"/>
                </a:solidFill>
              </a:rPr>
              <a:t>Impact of JUST cause Eviction protections</a:t>
            </a:r>
          </a:p>
        </p:txBody>
      </p:sp>
      <p:sp>
        <p:nvSpPr>
          <p:cNvPr id="3" name="Content Placeholder 2">
            <a:extLst>
              <a:ext uri="{FF2B5EF4-FFF2-40B4-BE49-F238E27FC236}">
                <a16:creationId xmlns:a16="http://schemas.microsoft.com/office/drawing/2014/main" id="{00A756E8-D43D-E4CE-0E6B-0392CC6182D1}"/>
              </a:ext>
            </a:extLst>
          </p:cNvPr>
          <p:cNvSpPr>
            <a:spLocks noGrp="1"/>
          </p:cNvSpPr>
          <p:nvPr>
            <p:ph sz="quarter" idx="13"/>
          </p:nvPr>
        </p:nvSpPr>
        <p:spPr>
          <a:xfrm>
            <a:off x="584791" y="1752600"/>
            <a:ext cx="7924800" cy="4648200"/>
          </a:xfrm>
        </p:spPr>
        <p:txBody>
          <a:bodyPr>
            <a:normAutofit fontScale="77500" lnSpcReduction="20000"/>
          </a:bodyPr>
          <a:lstStyle/>
          <a:p>
            <a:r>
              <a:rPr lang="en-US" sz="2800" dirty="0"/>
              <a:t>A closer look at a working study of CA, OR, and NH </a:t>
            </a:r>
            <a:r>
              <a:rPr lang="en-US" sz="2000" dirty="0"/>
              <a:t>(CA &amp; OR enacted good cause in 2019; NH enacted in 2015)</a:t>
            </a:r>
            <a:endParaRPr lang="en-US" sz="2800" u="sng" dirty="0"/>
          </a:p>
          <a:p>
            <a:r>
              <a:rPr lang="en-US" sz="2800" dirty="0"/>
              <a:t>Pre- and post enactment of Just Cause</a:t>
            </a:r>
          </a:p>
          <a:p>
            <a:r>
              <a:rPr lang="en-US" sz="2800" dirty="0"/>
              <a:t>In the absence of experimental design - “Difference in differences” model</a:t>
            </a:r>
          </a:p>
          <a:p>
            <a:pPr lvl="1"/>
            <a:r>
              <a:rPr lang="en-US" sz="2600" dirty="0"/>
              <a:t>Comparison to similar jurisdictions without good cause</a:t>
            </a:r>
          </a:p>
          <a:p>
            <a:pPr lvl="1"/>
            <a:r>
              <a:rPr lang="en-US" sz="2600" dirty="0"/>
              <a:t>A comparison of trends</a:t>
            </a:r>
          </a:p>
          <a:p>
            <a:r>
              <a:rPr lang="en-US" sz="2800" dirty="0"/>
              <a:t>Data and analysis:</a:t>
            </a:r>
          </a:p>
          <a:p>
            <a:pPr lvl="1"/>
            <a:r>
              <a:rPr lang="en-US" sz="2800" dirty="0"/>
              <a:t>County-level data on housing production</a:t>
            </a:r>
          </a:p>
          <a:p>
            <a:pPr lvl="2"/>
            <a:r>
              <a:rPr lang="en-US" sz="2400" dirty="0"/>
              <a:t>Housing permit data (HUD)</a:t>
            </a:r>
          </a:p>
          <a:p>
            <a:pPr lvl="1"/>
            <a:r>
              <a:rPr lang="en-US" sz="2400" dirty="0"/>
              <a:t>Controlling for income per capita, population, county-level GDP, unemployment, housing vacancy rate</a:t>
            </a:r>
          </a:p>
          <a:p>
            <a:pPr marL="0" indent="0">
              <a:buNone/>
            </a:pPr>
            <a:endParaRPr lang="en-US" sz="2400" dirty="0"/>
          </a:p>
          <a:p>
            <a:endParaRPr lang="en-US" sz="2800" dirty="0"/>
          </a:p>
          <a:p>
            <a:pPr lvl="1"/>
            <a:endParaRPr lang="en-US" sz="2800" dirty="0"/>
          </a:p>
          <a:p>
            <a:endParaRPr lang="en-US" sz="2800" dirty="0"/>
          </a:p>
          <a:p>
            <a:endParaRPr lang="en-US" sz="2800" dirty="0"/>
          </a:p>
        </p:txBody>
      </p:sp>
      <p:sp>
        <p:nvSpPr>
          <p:cNvPr id="5" name="TextBox 4">
            <a:extLst>
              <a:ext uri="{FF2B5EF4-FFF2-40B4-BE49-F238E27FC236}">
                <a16:creationId xmlns:a16="http://schemas.microsoft.com/office/drawing/2014/main" id="{F9E665C0-D925-3BE1-6A82-E4E9552F5384}"/>
              </a:ext>
            </a:extLst>
          </p:cNvPr>
          <p:cNvSpPr txBox="1"/>
          <p:nvPr/>
        </p:nvSpPr>
        <p:spPr>
          <a:xfrm>
            <a:off x="-152400" y="6120825"/>
            <a:ext cx="9704978" cy="584775"/>
          </a:xfrm>
          <a:prstGeom prst="rect">
            <a:avLst/>
          </a:prstGeom>
          <a:noFill/>
        </p:spPr>
        <p:txBody>
          <a:bodyPr wrap="square">
            <a:spAutoFit/>
          </a:bodyPr>
          <a:lstStyle/>
          <a:p>
            <a:pPr lvl="1"/>
            <a:r>
              <a:rPr lang="en-US" sz="1600" dirty="0">
                <a:solidFill>
                  <a:schemeClr val="tx2">
                    <a:lumMod val="40000"/>
                    <a:lumOff val="60000"/>
                  </a:schemeClr>
                </a:solidFill>
              </a:rPr>
              <a:t>University of Minnesota Center for Urban and Regional Affairs &amp; Loyola University Maryland Department of Economics: Shwartz, Goetz, Card &amp; Davis, 2025</a:t>
            </a:r>
          </a:p>
        </p:txBody>
      </p:sp>
    </p:spTree>
    <p:extLst>
      <p:ext uri="{BB962C8B-B14F-4D97-AF65-F5344CB8AC3E}">
        <p14:creationId xmlns:p14="http://schemas.microsoft.com/office/powerpoint/2010/main" val="410933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6CCAE40-763A-2F2B-4298-ED1D9D2B5C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3B338A-53D1-42C7-899F-040964C3E4FB}"/>
              </a:ext>
            </a:extLst>
          </p:cNvPr>
          <p:cNvSpPr>
            <a:spLocks noGrp="1"/>
          </p:cNvSpPr>
          <p:nvPr>
            <p:ph type="title"/>
          </p:nvPr>
        </p:nvSpPr>
        <p:spPr>
          <a:xfrm>
            <a:off x="609600" y="274638"/>
            <a:ext cx="7924800" cy="1173162"/>
          </a:xfrm>
        </p:spPr>
        <p:txBody>
          <a:bodyPr/>
          <a:lstStyle/>
          <a:p>
            <a:pPr algn="ctr"/>
            <a:r>
              <a:rPr lang="en-US" sz="3600" dirty="0">
                <a:solidFill>
                  <a:srgbClr val="FFC000"/>
                </a:solidFill>
              </a:rPr>
              <a:t>Impact of JUST cause Eviction protections</a:t>
            </a:r>
          </a:p>
        </p:txBody>
      </p:sp>
      <p:sp>
        <p:nvSpPr>
          <p:cNvPr id="3" name="Content Placeholder 2">
            <a:extLst>
              <a:ext uri="{FF2B5EF4-FFF2-40B4-BE49-F238E27FC236}">
                <a16:creationId xmlns:a16="http://schemas.microsoft.com/office/drawing/2014/main" id="{B847BF82-3553-B3BF-BAF2-7FF117D16FEE}"/>
              </a:ext>
            </a:extLst>
          </p:cNvPr>
          <p:cNvSpPr>
            <a:spLocks noGrp="1"/>
          </p:cNvSpPr>
          <p:nvPr>
            <p:ph sz="quarter" idx="13"/>
          </p:nvPr>
        </p:nvSpPr>
        <p:spPr>
          <a:xfrm>
            <a:off x="609600" y="1600200"/>
            <a:ext cx="8115300" cy="4038600"/>
          </a:xfrm>
        </p:spPr>
        <p:txBody>
          <a:bodyPr>
            <a:normAutofit/>
          </a:bodyPr>
          <a:lstStyle/>
          <a:p>
            <a:pPr marL="0" indent="0">
              <a:buNone/>
            </a:pPr>
            <a:r>
              <a:rPr lang="en-US" sz="2200" dirty="0"/>
              <a:t>New Hampshire: Housing permits </a:t>
            </a:r>
            <a:r>
              <a:rPr lang="en-US" sz="2200" i="1" dirty="0"/>
              <a:t>did not decline relative to the county-level trends in neighboring states</a:t>
            </a:r>
            <a:r>
              <a:rPr lang="en-US" sz="2200" dirty="0"/>
              <a:t> that do not have just cause eviction protections</a:t>
            </a:r>
          </a:p>
          <a:p>
            <a:endParaRPr lang="en-US" sz="2800" dirty="0"/>
          </a:p>
        </p:txBody>
      </p:sp>
      <p:pic>
        <p:nvPicPr>
          <p:cNvPr id="4" name="image1.png">
            <a:extLst>
              <a:ext uri="{FF2B5EF4-FFF2-40B4-BE49-F238E27FC236}">
                <a16:creationId xmlns:a16="http://schemas.microsoft.com/office/drawing/2014/main" id="{20EF8A13-A5F9-0C82-7DCC-9FAC4EA10DFF}"/>
              </a:ext>
            </a:extLst>
          </p:cNvPr>
          <p:cNvPicPr/>
          <p:nvPr/>
        </p:nvPicPr>
        <p:blipFill>
          <a:blip r:embed="rId3"/>
          <a:srcRect/>
          <a:stretch>
            <a:fillRect/>
          </a:stretch>
        </p:blipFill>
        <p:spPr>
          <a:xfrm>
            <a:off x="2514600" y="2895600"/>
            <a:ext cx="4800600" cy="3306762"/>
          </a:xfrm>
          <a:prstGeom prst="rect">
            <a:avLst/>
          </a:prstGeom>
          <a:ln/>
        </p:spPr>
      </p:pic>
      <p:sp>
        <p:nvSpPr>
          <p:cNvPr id="5" name="TextBox 4">
            <a:extLst>
              <a:ext uri="{FF2B5EF4-FFF2-40B4-BE49-F238E27FC236}">
                <a16:creationId xmlns:a16="http://schemas.microsoft.com/office/drawing/2014/main" id="{107B4D78-3D9A-207A-75AB-39AE6771D88C}"/>
              </a:ext>
            </a:extLst>
          </p:cNvPr>
          <p:cNvSpPr txBox="1"/>
          <p:nvPr/>
        </p:nvSpPr>
        <p:spPr>
          <a:xfrm>
            <a:off x="-304800" y="6400800"/>
            <a:ext cx="9704978" cy="307777"/>
          </a:xfrm>
          <a:prstGeom prst="rect">
            <a:avLst/>
          </a:prstGeom>
          <a:noFill/>
        </p:spPr>
        <p:txBody>
          <a:bodyPr wrap="square">
            <a:spAutoFit/>
          </a:bodyPr>
          <a:lstStyle/>
          <a:p>
            <a:pPr lvl="1"/>
            <a:r>
              <a:rPr lang="en-US" sz="1400" dirty="0">
                <a:solidFill>
                  <a:schemeClr val="tx2">
                    <a:lumMod val="40000"/>
                    <a:lumOff val="60000"/>
                  </a:schemeClr>
                </a:solidFill>
              </a:rPr>
              <a:t>(University of Minnesota and Loyola University Maryland, 2025 working paper - Shwartz, Goetz, Card &amp; Davis)</a:t>
            </a:r>
          </a:p>
        </p:txBody>
      </p:sp>
    </p:spTree>
    <p:extLst>
      <p:ext uri="{BB962C8B-B14F-4D97-AF65-F5344CB8AC3E}">
        <p14:creationId xmlns:p14="http://schemas.microsoft.com/office/powerpoint/2010/main" val="1393784012"/>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5E043ABD4B21489A82CEA894EBC04B" ma:contentTypeVersion="" ma:contentTypeDescription="Create a new document." ma:contentTypeScope="" ma:versionID="f139e8ab52ba142a756435425047a15f">
  <xsd:schema xmlns:xsd="http://www.w3.org/2001/XMLSchema" xmlns:xs="http://www.w3.org/2001/XMLSchema" xmlns:p="http://schemas.microsoft.com/office/2006/metadata/properties" targetNamespace="http://schemas.microsoft.com/office/2006/metadata/properties" ma:root="true" ma:fieldsID="8051ad49ee3a4811ed0efdd12919ad9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CBA4F36-93FF-4BE7-9610-A9BAB7B873D2}"/>
</file>

<file path=customXml/itemProps2.xml><?xml version="1.0" encoding="utf-8"?>
<ds:datastoreItem xmlns:ds="http://schemas.openxmlformats.org/officeDocument/2006/customXml" ds:itemID="{70914CD8-9FDA-4ABF-BA53-E6423C2F852F}"/>
</file>

<file path=customXml/itemProps3.xml><?xml version="1.0" encoding="utf-8"?>
<ds:datastoreItem xmlns:ds="http://schemas.openxmlformats.org/officeDocument/2006/customXml" ds:itemID="{A2FCC1C2-7FC2-4460-85CD-539EF709D9DA}"/>
</file>

<file path=docProps/app.xml><?xml version="1.0" encoding="utf-8"?>
<Properties xmlns="http://schemas.openxmlformats.org/officeDocument/2006/extended-properties" xmlns:vt="http://schemas.openxmlformats.org/officeDocument/2006/docPropsVTypes">
  <Template>Horizon</Template>
  <TotalTime>16535</TotalTime>
  <Words>2746</Words>
  <Application>Microsoft Macintosh PowerPoint</Application>
  <PresentationFormat>On-screen Show (4:3)</PresentationFormat>
  <Paragraphs>155</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Georgia</vt:lpstr>
      <vt:lpstr>Open Sans</vt:lpstr>
      <vt:lpstr>Times New Roman</vt:lpstr>
      <vt:lpstr>Horizon</vt:lpstr>
      <vt:lpstr>Research on  THE NEED FOR &amp; impacts of Just cause Eviction policies</vt:lpstr>
      <vt:lpstr>National Trends in investor-owned rental housing</vt:lpstr>
      <vt:lpstr>Increased housing insecurity &amp; homelessness</vt:lpstr>
      <vt:lpstr>Homelessness is a housing problem</vt:lpstr>
      <vt:lpstr>How can we improve housing stability?</vt:lpstr>
      <vt:lpstr>Widespread adoption of Just cause</vt:lpstr>
      <vt:lpstr>Impact of JUST cause Eviction protections</vt:lpstr>
      <vt:lpstr>Impact of JUST cause Eviction protections</vt:lpstr>
      <vt:lpstr>Impact of JUST cause Eviction protections</vt:lpstr>
      <vt:lpstr>Impact of JUST cause Eviction protections</vt:lpstr>
      <vt:lpstr>PowerPoint Presentation</vt:lpstr>
      <vt:lpstr>Impact of JUST cause Eviction protections</vt:lpstr>
      <vt:lpstr>Conclusion</vt:lpstr>
      <vt:lpstr>References</vt:lpstr>
    </vt:vector>
  </TitlesOfParts>
  <Company>Humphrey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Richard, Molly K</cp:lastModifiedBy>
  <cp:revision>282</cp:revision>
  <dcterms:created xsi:type="dcterms:W3CDTF">2011-11-22T13:27:01Z</dcterms:created>
  <dcterms:modified xsi:type="dcterms:W3CDTF">2025-02-24T17:05:41Z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0x010100715E043ABD4B21489A82CEA894EBC04B</vt:lpwstr>
  </property>
</Properties>
</file>